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256" r:id="rId3"/>
    <p:sldId id="302" r:id="rId4"/>
    <p:sldId id="259" r:id="rId5"/>
    <p:sldId id="260" r:id="rId6"/>
    <p:sldId id="303" r:id="rId7"/>
    <p:sldId id="265" r:id="rId8"/>
    <p:sldId id="266" r:id="rId9"/>
    <p:sldId id="267" r:id="rId10"/>
    <p:sldId id="268" r:id="rId11"/>
    <p:sldId id="269" r:id="rId12"/>
    <p:sldId id="270" r:id="rId13"/>
    <p:sldId id="271" r:id="rId14"/>
    <p:sldId id="272" r:id="rId15"/>
    <p:sldId id="273" r:id="rId16"/>
    <p:sldId id="274" r:id="rId17"/>
    <p:sldId id="275" r:id="rId18"/>
    <p:sldId id="307" r:id="rId19"/>
    <p:sldId id="277" r:id="rId20"/>
    <p:sldId id="304" r:id="rId21"/>
    <p:sldId id="305" r:id="rId22"/>
    <p:sldId id="306" r:id="rId23"/>
    <p:sldId id="308" r:id="rId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950" autoAdjust="0"/>
  </p:normalViewPr>
  <p:slideViewPr>
    <p:cSldViewPr>
      <p:cViewPr>
        <p:scale>
          <a:sx n="100" d="100"/>
          <a:sy n="100" d="100"/>
        </p:scale>
        <p:origin x="-1308" y="-25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4B04751C-4E74-492F-BE4F-5D3644BEE442}" type="datetimeFigureOut">
              <a:rPr lang="zh-CN" altLang="en-US"/>
              <a:pPr>
                <a:defRPr/>
              </a:pPr>
              <a:t>2013-01-16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109BAC98-AE88-438E-999A-8E65C41B0E5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txBox="1">
            <a:spLocks noGrp="1" noChangeArrowheads="1"/>
          </p:cNvSpPr>
          <p:nvPr/>
        </p:nvSpPr>
        <p:spPr bwMode="auto">
          <a:xfrm>
            <a:off x="3883025" y="8685213"/>
            <a:ext cx="2973388" cy="457200"/>
          </a:xfrm>
          <a:prstGeom prst="rect">
            <a:avLst/>
          </a:prstGeom>
          <a:noFill/>
          <a:ln w="9525">
            <a:noFill/>
            <a:miter lim="800000"/>
            <a:headEnd/>
            <a:tailEnd/>
          </a:ln>
        </p:spPr>
        <p:txBody>
          <a:bodyPr anchor="b"/>
          <a:lstStyle/>
          <a:p>
            <a:pPr algn="r"/>
            <a:fld id="{80C7BA99-30B3-4452-B3DA-9B60118DCF90}" type="slidenum">
              <a:rPr lang="en-US" altLang="zh-CN" sz="1200"/>
              <a:pPr algn="r"/>
              <a:t>1</a:t>
            </a:fld>
            <a:endParaRPr lang="en-US" altLang="zh-CN" sz="1200"/>
          </a:p>
        </p:txBody>
      </p:sp>
      <p:sp>
        <p:nvSpPr>
          <p:cNvPr id="153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3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9153525" cy="908050"/>
          </a:xfrm>
          <a:prstGeom prst="rect">
            <a:avLst/>
          </a:prstGeom>
          <a:gradFill rotWithShape="1">
            <a:gsLst>
              <a:gs pos="0">
                <a:srgbClr val="0099FF">
                  <a:gamma/>
                  <a:shade val="46275"/>
                  <a:invGamma/>
                </a:srgbClr>
              </a:gs>
              <a:gs pos="100000">
                <a:srgbClr val="0099FF"/>
              </a:gs>
            </a:gsLst>
            <a:lin ang="2700000" scaled="1"/>
          </a:gradFill>
          <a:ln w="9525" algn="ctr">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5" name="Rectangle 5"/>
          <p:cNvSpPr>
            <a:spLocks noChangeArrowheads="1"/>
          </p:cNvSpPr>
          <p:nvPr userDrawn="1"/>
        </p:nvSpPr>
        <p:spPr bwMode="auto">
          <a:xfrm>
            <a:off x="0" y="642938"/>
            <a:ext cx="9144000" cy="287337"/>
          </a:xfrm>
          <a:prstGeom prst="rect">
            <a:avLst/>
          </a:prstGeom>
          <a:solidFill>
            <a:srgbClr val="A9A9A9"/>
          </a:solidFill>
          <a:ln w="9525" algn="ctr">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6" name="Rectangle 6" descr="어두운 수평선"/>
          <p:cNvSpPr>
            <a:spLocks noChangeArrowheads="1"/>
          </p:cNvSpPr>
          <p:nvPr userDrawn="1"/>
        </p:nvSpPr>
        <p:spPr bwMode="auto">
          <a:xfrm>
            <a:off x="0" y="908050"/>
            <a:ext cx="9144000" cy="287338"/>
          </a:xfrm>
          <a:prstGeom prst="rect">
            <a:avLst/>
          </a:prstGeom>
          <a:pattFill prst="dkHorz">
            <a:fgClr>
              <a:srgbClr val="808080">
                <a:alpha val="20000"/>
              </a:srgbClr>
            </a:fgClr>
            <a:bgClr>
              <a:srgbClr val="FFFFFF">
                <a:alpha val="20000"/>
              </a:srgbClr>
            </a:bgClr>
          </a:pattFill>
          <a:ln w="9525">
            <a:noFill/>
            <a:miter lim="800000"/>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7" name="Freeform 7"/>
          <p:cNvSpPr>
            <a:spLocks/>
          </p:cNvSpPr>
          <p:nvPr userDrawn="1"/>
        </p:nvSpPr>
        <p:spPr bwMode="auto">
          <a:xfrm>
            <a:off x="-3175" y="71438"/>
            <a:ext cx="9223375" cy="741362"/>
          </a:xfrm>
          <a:custGeom>
            <a:avLst/>
            <a:gdLst/>
            <a:ahLst/>
            <a:cxnLst>
              <a:cxn ang="0">
                <a:pos x="0" y="0"/>
              </a:cxn>
              <a:cxn ang="0">
                <a:pos x="3946" y="0"/>
              </a:cxn>
              <a:cxn ang="0">
                <a:pos x="3946" y="91"/>
              </a:cxn>
              <a:cxn ang="0">
                <a:pos x="4899" y="91"/>
              </a:cxn>
              <a:cxn ang="0">
                <a:pos x="4899" y="182"/>
              </a:cxn>
              <a:cxn ang="0">
                <a:pos x="5806" y="182"/>
              </a:cxn>
              <a:cxn ang="0">
                <a:pos x="5810" y="467"/>
              </a:cxn>
              <a:cxn ang="0">
                <a:pos x="4370" y="467"/>
              </a:cxn>
              <a:cxn ang="0">
                <a:pos x="4367" y="408"/>
              </a:cxn>
              <a:cxn ang="0">
                <a:pos x="3719" y="408"/>
              </a:cxn>
              <a:cxn ang="0">
                <a:pos x="3719" y="454"/>
              </a:cxn>
              <a:cxn ang="0">
                <a:pos x="0" y="454"/>
              </a:cxn>
              <a:cxn ang="0">
                <a:pos x="0" y="0"/>
              </a:cxn>
            </a:cxnLst>
            <a:rect l="0" t="0" r="r" b="b"/>
            <a:pathLst>
              <a:path w="5810" h="467">
                <a:moveTo>
                  <a:pt x="0" y="0"/>
                </a:moveTo>
                <a:lnTo>
                  <a:pt x="3946" y="0"/>
                </a:lnTo>
                <a:lnTo>
                  <a:pt x="3946" y="91"/>
                </a:lnTo>
                <a:lnTo>
                  <a:pt x="4899" y="91"/>
                </a:lnTo>
                <a:lnTo>
                  <a:pt x="4899" y="182"/>
                </a:lnTo>
                <a:lnTo>
                  <a:pt x="5806" y="182"/>
                </a:lnTo>
                <a:lnTo>
                  <a:pt x="5810" y="467"/>
                </a:lnTo>
                <a:lnTo>
                  <a:pt x="4370" y="467"/>
                </a:lnTo>
                <a:lnTo>
                  <a:pt x="4367" y="408"/>
                </a:lnTo>
                <a:lnTo>
                  <a:pt x="3719" y="408"/>
                </a:lnTo>
                <a:lnTo>
                  <a:pt x="3719" y="454"/>
                </a:lnTo>
                <a:lnTo>
                  <a:pt x="0" y="454"/>
                </a:lnTo>
                <a:lnTo>
                  <a:pt x="0" y="0"/>
                </a:lnTo>
                <a:close/>
              </a:path>
            </a:pathLst>
          </a:custGeom>
          <a:solidFill>
            <a:schemeClr val="tx1">
              <a:lumMod val="75000"/>
              <a:lumOff val="25000"/>
            </a:schemeClr>
          </a:solidFill>
          <a:ln w="9525">
            <a:noFill/>
            <a:round/>
            <a:headEnd/>
            <a:tailEnd/>
          </a:ln>
          <a:effectLst/>
        </p:spPr>
        <p:txBody>
          <a:bodyPr/>
          <a:lstStyle/>
          <a:p>
            <a:pPr fontAlgn="auto">
              <a:spcBef>
                <a:spcPts val="0"/>
              </a:spcBef>
              <a:spcAft>
                <a:spcPts val="0"/>
              </a:spcAft>
              <a:defRPr/>
            </a:pPr>
            <a:endParaRPr lang="zh-CN" altLang="en-US">
              <a:latin typeface="+mn-lt"/>
              <a:ea typeface="+mn-ea"/>
            </a:endParaRPr>
          </a:p>
        </p:txBody>
      </p:sp>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8" name="日期占位符 3"/>
          <p:cNvSpPr>
            <a:spLocks noGrp="1"/>
          </p:cNvSpPr>
          <p:nvPr>
            <p:ph type="dt" sz="half" idx="10"/>
          </p:nvPr>
        </p:nvSpPr>
        <p:spPr/>
        <p:txBody>
          <a:bodyPr/>
          <a:lstStyle>
            <a:lvl1pPr>
              <a:defRPr/>
            </a:lvl1pPr>
          </a:lstStyle>
          <a:p>
            <a:pPr>
              <a:defRPr/>
            </a:pPr>
            <a:fld id="{64D9F282-B1D3-419F-8FB1-F6C4AC3118EB}" type="datetimeFigureOut">
              <a:rPr lang="zh-CN" altLang="en-US"/>
              <a:pPr>
                <a:defRPr/>
              </a:pPr>
              <a:t>2013-01-16</a:t>
            </a:fld>
            <a:endParaRPr lang="zh-CN" altLang="en-US"/>
          </a:p>
        </p:txBody>
      </p:sp>
      <p:sp>
        <p:nvSpPr>
          <p:cNvPr id="9" name="页脚占位符 4"/>
          <p:cNvSpPr>
            <a:spLocks noGrp="1"/>
          </p:cNvSpPr>
          <p:nvPr>
            <p:ph type="ftr" sz="quarter" idx="11"/>
          </p:nvPr>
        </p:nvSpPr>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lvl1pPr>
          </a:lstStyle>
          <a:p>
            <a:pPr>
              <a:defRPr/>
            </a:pPr>
            <a:fld id="{59A99A87-F83A-4664-9CD6-231D5958377A}"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7985130-DE34-4603-BE5A-21631A5EE560}" type="datetimeFigureOut">
              <a:rPr lang="zh-CN" altLang="en-US"/>
              <a:pPr>
                <a:defRPr/>
              </a:pPr>
              <a:t>2013-01-16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1D0F06-7F6E-4CBF-AFBC-21312CB85E5F}"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7D6593A-DB2A-4FB2-A52B-7CFAB1AE7029}" type="datetimeFigureOut">
              <a:rPr lang="zh-CN" altLang="en-US"/>
              <a:pPr>
                <a:defRPr/>
              </a:pPr>
              <a:t>2013-01-16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4685B98-77DA-4764-BCF5-E1B7F1D0EFDC}"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A62E19D-35C9-42D5-8C72-E7C10F421A0F}" type="datetimeFigureOut">
              <a:rPr lang="zh-CN" altLang="en-US"/>
              <a:pPr>
                <a:defRPr/>
              </a:pPr>
              <a:t>2013-01-16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AFD4DFA-94AD-4B70-82BC-A84ED9178DE2}"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F67A82EF-0DFF-41DD-8B49-9BEB8E13783B}" type="datetimeFigureOut">
              <a:rPr lang="zh-CN" altLang="en-US"/>
              <a:pPr>
                <a:defRPr/>
              </a:pPr>
              <a:t>2013-01-16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49D8148-D5C2-4496-89A3-97EE9B79A6E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DEE9356-0C39-4B13-AB41-B50EC092EC13}" type="datetimeFigureOut">
              <a:rPr lang="zh-CN" altLang="en-US"/>
              <a:pPr>
                <a:defRPr/>
              </a:pPr>
              <a:t>2013-01-16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AAAA09D-B532-4BEA-BDB6-654CAD25FF9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7545A3D-AE4A-48F7-A3C4-696E0EDE3DB4}" type="datetimeFigureOut">
              <a:rPr lang="zh-CN" altLang="en-US"/>
              <a:pPr>
                <a:defRPr/>
              </a:pPr>
              <a:t>2013-01-16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DDCA3FC5-9E34-45EC-B99B-D133CF444C0E}"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A5972CB-DE86-4721-8B6B-39AB88E01875}" type="datetimeFigureOut">
              <a:rPr lang="zh-CN" altLang="en-US"/>
              <a:pPr>
                <a:defRPr/>
              </a:pPr>
              <a:t>2013-01-16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CDE87EA-4853-42BE-87F1-603345B347C4}"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958618-85E3-4731-9F1B-61532C1283FA}" type="datetimeFigureOut">
              <a:rPr lang="zh-CN" altLang="en-US"/>
              <a:pPr>
                <a:defRPr/>
              </a:pPr>
              <a:t>2013-01-16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8C711EC-7844-4916-B3AA-C93DAA1F56BD}"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84CE39F-2E59-4806-AD5B-B9F4CABF67BD}" type="datetimeFigureOut">
              <a:rPr lang="zh-CN" altLang="en-US"/>
              <a:pPr>
                <a:defRPr/>
              </a:pPr>
              <a:t>2013-01-16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D784A03-30AB-4857-BE03-E881717400CE}"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F06AAF6-1C10-4F4C-B8C7-AA3701FA4097}" type="datetimeFigureOut">
              <a:rPr lang="zh-CN" altLang="en-US"/>
              <a:pPr>
                <a:defRPr/>
              </a:pPr>
              <a:t>2013-01-16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B7454A9-24BD-455D-ABA9-A4CF70829744}"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87B8F5EB-42C6-416D-A2AC-EC1571CD21CA}" type="datetimeFigureOut">
              <a:rPr lang="zh-CN" altLang="en-US"/>
              <a:pPr>
                <a:defRPr/>
              </a:pPr>
              <a:t>2013-01-16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C35FB0AF-B969-4AE0-BCAB-7AF92C1E73B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www.nsfc.gov.cn/"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矩形 3"/>
          <p:cNvSpPr>
            <a:spLocks noChangeArrowheads="1"/>
          </p:cNvSpPr>
          <p:nvPr/>
        </p:nvSpPr>
        <p:spPr bwMode="auto">
          <a:xfrm>
            <a:off x="214313" y="1000125"/>
            <a:ext cx="8572500" cy="1990725"/>
          </a:xfrm>
          <a:prstGeom prst="rect">
            <a:avLst/>
          </a:prstGeom>
          <a:noFill/>
          <a:ln w="9525">
            <a:noFill/>
            <a:miter lim="800000"/>
            <a:headEnd/>
            <a:tailEnd/>
          </a:ln>
        </p:spPr>
        <p:txBody>
          <a:bodyPr>
            <a:spAutoFit/>
          </a:bodyPr>
          <a:lstStyle/>
          <a:p>
            <a:pPr algn="ctr">
              <a:lnSpc>
                <a:spcPct val="120000"/>
              </a:lnSpc>
            </a:pPr>
            <a:r>
              <a:rPr lang="en-US" altLang="zh-CN" sz="5400" b="1">
                <a:solidFill>
                  <a:srgbClr val="990000"/>
                </a:solidFill>
                <a:latin typeface="Times New Roman" pitchFamily="18" charset="0"/>
                <a:ea typeface="黑体" pitchFamily="2" charset="-122"/>
              </a:rPr>
              <a:t>2013</a:t>
            </a:r>
            <a:r>
              <a:rPr lang="zh-CN" altLang="en-US" sz="5400" b="1">
                <a:solidFill>
                  <a:srgbClr val="990000"/>
                </a:solidFill>
                <a:latin typeface="Times New Roman" pitchFamily="18" charset="0"/>
                <a:ea typeface="黑体" pitchFamily="2" charset="-122"/>
              </a:rPr>
              <a:t>年度国家自然科学基金申报注意事项</a:t>
            </a:r>
            <a:endParaRPr lang="en-US" altLang="zh-CN" sz="5400" b="1">
              <a:solidFill>
                <a:srgbClr val="990000"/>
              </a:solidFill>
              <a:latin typeface="Times New Roman" pitchFamily="18" charset="0"/>
              <a:ea typeface="黑体" pitchFamily="2" charset="-122"/>
            </a:endParaRPr>
          </a:p>
        </p:txBody>
      </p:sp>
      <p:sp>
        <p:nvSpPr>
          <p:cNvPr id="5" name="标题 1"/>
          <p:cNvSpPr txBox="1">
            <a:spLocks/>
          </p:cNvSpPr>
          <p:nvPr/>
        </p:nvSpPr>
        <p:spPr>
          <a:xfrm>
            <a:off x="1295400" y="3990988"/>
            <a:ext cx="6248400" cy="93821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lnSpc>
                <a:spcPct val="130000"/>
              </a:lnSpc>
              <a:spcAft>
                <a:spcPct val="25000"/>
              </a:spcAft>
              <a:defRPr/>
            </a:pPr>
            <a:r>
              <a:rPr lang="zh-CN" altLang="en-US" sz="3200" b="1" dirty="0" smtClean="0">
                <a:ln w="12700">
                  <a:solidFill>
                    <a:schemeClr val="tx2">
                      <a:tint val="1000"/>
                    </a:schemeClr>
                  </a:solidFill>
                  <a:prstDash val="solid"/>
                </a:ln>
                <a:solidFill>
                  <a:srgbClr val="0070C0"/>
                </a:solidFill>
                <a:effectLst>
                  <a:outerShdw blurRad="50000" dist="50800" dir="7500000" algn="tl">
                    <a:srgbClr val="000000">
                      <a:shade val="5000"/>
                      <a:alpha val="35000"/>
                    </a:srgbClr>
                  </a:outerShdw>
                </a:effectLst>
                <a:latin typeface="微软雅黑" pitchFamily="34" charset="-122"/>
                <a:ea typeface="微软雅黑" pitchFamily="34" charset="-122"/>
              </a:rPr>
              <a:t>科学技术处</a:t>
            </a:r>
            <a:endParaRPr lang="en-US" altLang="zh-CN" sz="3200" b="1" dirty="0" smtClean="0">
              <a:ln w="12700">
                <a:solidFill>
                  <a:schemeClr val="tx2">
                    <a:tint val="1000"/>
                  </a:schemeClr>
                </a:solidFill>
                <a:prstDash val="solid"/>
              </a:ln>
              <a:solidFill>
                <a:srgbClr val="0070C0"/>
              </a:solidFill>
              <a:effectLst>
                <a:outerShdw blurRad="50000" dist="50800" dir="7500000" algn="tl">
                  <a:srgbClr val="000000">
                    <a:shade val="5000"/>
                    <a:alpha val="35000"/>
                  </a:srgbClr>
                </a:outerShdw>
              </a:effectLst>
              <a:latin typeface="微软雅黑" pitchFamily="34" charset="-122"/>
              <a:ea typeface="微软雅黑" pitchFamily="34" charset="-122"/>
            </a:endParaRPr>
          </a:p>
        </p:txBody>
      </p:sp>
      <p:sp>
        <p:nvSpPr>
          <p:cNvPr id="6" name="标题 1"/>
          <p:cNvSpPr txBox="1">
            <a:spLocks/>
          </p:cNvSpPr>
          <p:nvPr/>
        </p:nvSpPr>
        <p:spPr>
          <a:xfrm>
            <a:off x="1374775" y="4638675"/>
            <a:ext cx="6324600" cy="2438400"/>
          </a:xfrm>
          <a:prstGeom prst="rect">
            <a:avLst/>
          </a:prstGeom>
        </p:spPr>
        <p:txBody>
          <a:bodyPr anchor="ctr"/>
          <a:lstStyle/>
          <a:p>
            <a:pPr algn="ctr" fontAlgn="auto">
              <a:lnSpc>
                <a:spcPct val="80000"/>
              </a:lnSpc>
              <a:spcBef>
                <a:spcPts val="0"/>
              </a:spcBef>
              <a:spcAft>
                <a:spcPts val="0"/>
              </a:spcAft>
              <a:defRPr/>
            </a:pPr>
            <a:r>
              <a:rPr lang="en-US" altLang="zh-CN" sz="3000" b="1" dirty="0">
                <a:effectLst>
                  <a:outerShdw blurRad="38100" dist="38100" dir="2700000" algn="tl">
                    <a:srgbClr val="C0C0C0"/>
                  </a:outerShdw>
                </a:effectLst>
                <a:latin typeface="Gulim" pitchFamily="34" charset="-127"/>
                <a:ea typeface="楷体_GB2312" pitchFamily="49" charset="-122"/>
              </a:rPr>
              <a:t>2013</a:t>
            </a:r>
            <a:r>
              <a:rPr lang="zh-CN" altLang="en-US" sz="3000" b="1" dirty="0">
                <a:effectLst>
                  <a:outerShdw blurRad="38100" dist="38100" dir="2700000" algn="tl">
                    <a:srgbClr val="C0C0C0"/>
                  </a:outerShdw>
                </a:effectLst>
                <a:latin typeface="Gulim" pitchFamily="34" charset="-127"/>
                <a:ea typeface="楷体_GB2312" pitchFamily="49" charset="-122"/>
              </a:rPr>
              <a:t>年</a:t>
            </a:r>
            <a:r>
              <a:rPr lang="en-US" altLang="zh-CN" sz="3000" b="1" dirty="0">
                <a:effectLst>
                  <a:outerShdw blurRad="38100" dist="38100" dir="2700000" algn="tl">
                    <a:srgbClr val="C0C0C0"/>
                  </a:outerShdw>
                </a:effectLst>
                <a:latin typeface="Gulim" pitchFamily="34" charset="-127"/>
                <a:ea typeface="楷体_GB2312" pitchFamily="49" charset="-122"/>
              </a:rPr>
              <a:t>1</a:t>
            </a:r>
            <a:r>
              <a:rPr lang="zh-CN" altLang="en-US" sz="3000" b="1" dirty="0">
                <a:effectLst>
                  <a:outerShdw blurRad="38100" dist="38100" dir="2700000" algn="tl">
                    <a:srgbClr val="C0C0C0"/>
                  </a:outerShdw>
                </a:effectLst>
                <a:latin typeface="Gulim" pitchFamily="34" charset="-127"/>
                <a:ea typeface="楷体_GB2312" pitchFamily="49" charset="-122"/>
              </a:rPr>
              <a:t>月</a:t>
            </a:r>
            <a:endParaRPr lang="en-US" altLang="zh-CN" sz="3000" b="1" dirty="0">
              <a:effectLst>
                <a:outerShdw blurRad="38100" dist="38100" dir="2700000" algn="tl">
                  <a:srgbClr val="C0C0C0"/>
                </a:outerShdw>
              </a:effectLst>
              <a:latin typeface="Gulim" pitchFamily="34" charset="-127"/>
              <a:ea typeface="楷体_GB2312" pitchFamily="49" charset="-122"/>
            </a:endParaRPr>
          </a:p>
        </p:txBody>
      </p:sp>
      <p:pic>
        <p:nvPicPr>
          <p:cNvPr id="14340" name="Picture 2" descr="全景底图002"/>
          <p:cNvPicPr>
            <a:picLocks noChangeAspect="1" noChangeArrowheads="1"/>
          </p:cNvPicPr>
          <p:nvPr/>
        </p:nvPicPr>
        <p:blipFill>
          <a:blip r:embed="rId3">
            <a:lum contrast="18000"/>
          </a:blip>
          <a:srcRect t="32538"/>
          <a:stretch>
            <a:fillRect/>
          </a:stretch>
        </p:blipFill>
        <p:spPr bwMode="auto">
          <a:xfrm>
            <a:off x="3175" y="6021388"/>
            <a:ext cx="9140825" cy="836612"/>
          </a:xfrm>
          <a:prstGeom prst="rect">
            <a:avLst/>
          </a:prstGeom>
          <a:noFill/>
          <a:ln w="9525">
            <a:noFill/>
            <a:miter lim="800000"/>
            <a:headEnd/>
            <a:tailEnd/>
          </a:ln>
        </p:spPr>
      </p:pic>
    </p:spTree>
  </p:cSld>
  <p:clrMapOvr>
    <a:masterClrMapping/>
  </p:clrMapOvr>
  <p:transition advTm="173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body" idx="4294967295"/>
          </p:nvPr>
        </p:nvSpPr>
        <p:spPr>
          <a:xfrm>
            <a:off x="684213" y="836613"/>
            <a:ext cx="8064500" cy="5040312"/>
          </a:xfrm>
        </p:spPr>
        <p:txBody>
          <a:bodyPr/>
          <a:lstStyle/>
          <a:p>
            <a:pPr marL="806450" indent="-631825" eaLnBrk="1" hangingPunct="1">
              <a:lnSpc>
                <a:spcPct val="200000"/>
              </a:lnSpc>
              <a:buFont typeface="Wingdings" pitchFamily="2" charset="2"/>
              <a:buNone/>
            </a:pPr>
            <a:r>
              <a:rPr lang="zh-CN" altLang="en-US" sz="2800" b="1" smtClean="0">
                <a:latin typeface="黑体" pitchFamily="2" charset="-122"/>
                <a:ea typeface="黑体" pitchFamily="2" charset="-122"/>
              </a:rPr>
              <a:t>（</a:t>
            </a:r>
            <a:r>
              <a:rPr lang="en-US" altLang="zh-CN" sz="2800" b="1" smtClean="0">
                <a:latin typeface="黑体" pitchFamily="2" charset="-122"/>
                <a:ea typeface="黑体" pitchFamily="2" charset="-122"/>
              </a:rPr>
              <a:t>3</a:t>
            </a:r>
            <a:r>
              <a:rPr lang="zh-CN" altLang="en-US" sz="2800" b="1" smtClean="0">
                <a:latin typeface="黑体" pitchFamily="2" charset="-122"/>
                <a:ea typeface="黑体" pitchFamily="2" charset="-122"/>
              </a:rPr>
              <a:t>）作为负责人限获得</a:t>
            </a:r>
            <a:r>
              <a:rPr lang="en-US" altLang="zh-CN" sz="2800" b="1" smtClean="0">
                <a:latin typeface="黑体" pitchFamily="2" charset="-122"/>
                <a:ea typeface="黑体" pitchFamily="2" charset="-122"/>
              </a:rPr>
              <a:t>1</a:t>
            </a:r>
            <a:r>
              <a:rPr lang="zh-CN" altLang="en-US" sz="2800" b="1" smtClean="0">
                <a:latin typeface="黑体" pitchFamily="2" charset="-122"/>
                <a:ea typeface="黑体" pitchFamily="2" charset="-122"/>
              </a:rPr>
              <a:t>次资助的项目类型</a:t>
            </a:r>
          </a:p>
          <a:p>
            <a:pPr marL="806450" indent="-631825" eaLnBrk="1" hangingPunct="1">
              <a:lnSpc>
                <a:spcPct val="200000"/>
              </a:lnSpc>
              <a:buFont typeface="Wingdings" pitchFamily="2" charset="2"/>
              <a:buNone/>
            </a:pPr>
            <a:r>
              <a:rPr lang="zh-CN" altLang="en-US" sz="2800" b="1" smtClean="0">
                <a:solidFill>
                  <a:srgbClr val="C00000"/>
                </a:solidFill>
                <a:latin typeface="楷体"/>
                <a:ea typeface="楷体"/>
                <a:cs typeface="楷体"/>
              </a:rPr>
              <a:t>青年科学基金项目</a:t>
            </a:r>
            <a:endParaRPr lang="en-US" altLang="zh-CN" sz="2800" b="1" smtClean="0">
              <a:solidFill>
                <a:srgbClr val="C00000"/>
              </a:solidFill>
              <a:latin typeface="楷体"/>
              <a:ea typeface="楷体"/>
              <a:cs typeface="楷体"/>
            </a:endParaRPr>
          </a:p>
          <a:p>
            <a:pPr marL="806450" indent="-631825" eaLnBrk="1" hangingPunct="1">
              <a:lnSpc>
                <a:spcPct val="200000"/>
              </a:lnSpc>
              <a:buFont typeface="Wingdings" pitchFamily="2" charset="2"/>
              <a:buNone/>
            </a:pPr>
            <a:r>
              <a:rPr lang="zh-CN" altLang="en-US" sz="2800" b="1" smtClean="0">
                <a:solidFill>
                  <a:srgbClr val="C00000"/>
                </a:solidFill>
                <a:latin typeface="楷体"/>
                <a:ea typeface="楷体"/>
                <a:cs typeface="楷体"/>
              </a:rPr>
              <a:t>优秀青年科学基金项目</a:t>
            </a:r>
          </a:p>
          <a:p>
            <a:pPr marL="806450" indent="-631825" eaLnBrk="1" hangingPunct="1">
              <a:lnSpc>
                <a:spcPct val="200000"/>
              </a:lnSpc>
              <a:buFont typeface="Wingdings" pitchFamily="2" charset="2"/>
              <a:buNone/>
            </a:pPr>
            <a:r>
              <a:rPr lang="zh-CN" altLang="en-US" sz="2800" b="1" smtClean="0">
                <a:solidFill>
                  <a:srgbClr val="C00000"/>
                </a:solidFill>
                <a:latin typeface="楷体"/>
                <a:ea typeface="楷体"/>
                <a:cs typeface="楷体"/>
              </a:rPr>
              <a:t>国家杰出青年科学基金项目</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body" idx="4294967295"/>
          </p:nvPr>
        </p:nvSpPr>
        <p:spPr>
          <a:xfrm>
            <a:off x="457200" y="404813"/>
            <a:ext cx="8229600" cy="5953125"/>
          </a:xfrm>
        </p:spPr>
        <p:txBody>
          <a:bodyPr/>
          <a:lstStyle/>
          <a:p>
            <a:pPr marL="0" indent="534988" eaLnBrk="1" hangingPunct="1">
              <a:lnSpc>
                <a:spcPct val="150000"/>
              </a:lnSpc>
              <a:buFont typeface="Wingdings" pitchFamily="2" charset="2"/>
              <a:buNone/>
            </a:pPr>
            <a:r>
              <a:rPr lang="zh-CN" altLang="en-US" sz="2800" b="1" smtClean="0">
                <a:ea typeface="黑体" pitchFamily="2" charset="-122"/>
              </a:rPr>
              <a:t>（</a:t>
            </a:r>
            <a:r>
              <a:rPr lang="en-US" altLang="zh-CN" sz="2800" b="1" smtClean="0">
                <a:ea typeface="黑体" pitchFamily="2" charset="-122"/>
              </a:rPr>
              <a:t>4</a:t>
            </a:r>
            <a:r>
              <a:rPr lang="zh-CN" altLang="en-US" sz="2800" b="1" smtClean="0">
                <a:ea typeface="黑体" pitchFamily="2" charset="-122"/>
              </a:rPr>
              <a:t>）不具有高级专业技术职务（职称）的人员的限项申请规定</a:t>
            </a:r>
          </a:p>
          <a:p>
            <a:pPr marL="0" indent="534988" eaLnBrk="1" hangingPunct="1">
              <a:lnSpc>
                <a:spcPct val="150000"/>
              </a:lnSpc>
              <a:buFont typeface="Wingdings" pitchFamily="2" charset="2"/>
              <a:buNone/>
            </a:pPr>
            <a:r>
              <a:rPr lang="zh-CN" altLang="en-US" sz="2400" b="1" smtClean="0">
                <a:latin typeface="楷体"/>
                <a:ea typeface="楷体"/>
                <a:cs typeface="楷体"/>
              </a:rPr>
              <a:t>作为申请人申请和作为负责人正在承担的项目数合计限为</a:t>
            </a:r>
            <a:r>
              <a:rPr lang="en-US" altLang="zh-CN" sz="2400" b="1" smtClean="0">
                <a:latin typeface="楷体"/>
                <a:ea typeface="楷体"/>
                <a:cs typeface="楷体"/>
              </a:rPr>
              <a:t>1</a:t>
            </a:r>
            <a:r>
              <a:rPr lang="zh-CN" altLang="en-US" sz="2400" b="1" smtClean="0">
                <a:latin typeface="楷体"/>
                <a:ea typeface="楷体"/>
                <a:cs typeface="楷体"/>
              </a:rPr>
              <a:t>项（</a:t>
            </a:r>
            <a:r>
              <a:rPr lang="zh-CN" altLang="en-US" sz="2400" b="1" smtClean="0">
                <a:solidFill>
                  <a:srgbClr val="FF0000"/>
                </a:solidFill>
                <a:latin typeface="楷体"/>
                <a:ea typeface="楷体"/>
                <a:cs typeface="楷体"/>
              </a:rPr>
              <a:t>符合条件申请青年基金</a:t>
            </a:r>
            <a:r>
              <a:rPr lang="en-US" altLang="zh-CN" sz="2400" b="1" smtClean="0">
                <a:solidFill>
                  <a:srgbClr val="FF0000"/>
                </a:solidFill>
                <a:latin typeface="楷体"/>
                <a:ea typeface="楷体"/>
                <a:cs typeface="楷体"/>
              </a:rPr>
              <a:t>-</a:t>
            </a:r>
            <a:r>
              <a:rPr lang="zh-CN" altLang="en-US" sz="2400" b="1" smtClean="0">
                <a:solidFill>
                  <a:srgbClr val="FF0000"/>
                </a:solidFill>
                <a:latin typeface="楷体"/>
                <a:ea typeface="楷体"/>
                <a:cs typeface="楷体"/>
              </a:rPr>
              <a:t>面上项目连续资助项目的除外</a:t>
            </a:r>
            <a:r>
              <a:rPr lang="zh-CN" altLang="en-US" sz="2400" b="1" smtClean="0">
                <a:latin typeface="楷体"/>
                <a:ea typeface="楷体"/>
                <a:cs typeface="楷体"/>
              </a:rPr>
              <a:t>）；在保证有足够的时间和精力参与项目研究工作的前提下，作为主要参与者申请或者承担各类型项目数量不限。</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body" idx="4294967295"/>
          </p:nvPr>
        </p:nvSpPr>
        <p:spPr>
          <a:xfrm>
            <a:off x="468313" y="765175"/>
            <a:ext cx="8229600" cy="5715000"/>
          </a:xfrm>
        </p:spPr>
        <p:txBody>
          <a:bodyPr/>
          <a:lstStyle/>
          <a:p>
            <a:pPr marL="0" indent="717550" eaLnBrk="1" hangingPunct="1">
              <a:buFont typeface="Wingdings" pitchFamily="2" charset="2"/>
              <a:buNone/>
            </a:pPr>
            <a:r>
              <a:rPr lang="zh-CN" altLang="en-US" sz="2800" b="1" smtClean="0">
                <a:latin typeface="黑体" pitchFamily="2" charset="-122"/>
                <a:ea typeface="黑体" pitchFamily="2" charset="-122"/>
              </a:rPr>
              <a:t>（</a:t>
            </a:r>
            <a:r>
              <a:rPr lang="en-US" altLang="zh-CN" sz="2800" b="1" smtClean="0">
                <a:latin typeface="黑体" pitchFamily="2" charset="-122"/>
                <a:ea typeface="黑体" pitchFamily="2" charset="-122"/>
              </a:rPr>
              <a:t>5</a:t>
            </a:r>
            <a:r>
              <a:rPr lang="zh-CN" altLang="en-US" sz="2800" b="1" smtClean="0">
                <a:latin typeface="黑体" pitchFamily="2" charset="-122"/>
                <a:ea typeface="黑体" pitchFamily="2" charset="-122"/>
              </a:rPr>
              <a:t>）不受申请和承担项目总数限制的项目类型</a:t>
            </a:r>
          </a:p>
          <a:p>
            <a:pPr marL="0" indent="717550" eaLnBrk="1" hangingPunct="1">
              <a:lnSpc>
                <a:spcPct val="150000"/>
              </a:lnSpc>
              <a:buFont typeface="Wingdings" pitchFamily="2" charset="2"/>
              <a:buNone/>
            </a:pPr>
            <a:endParaRPr lang="en-US" altLang="zh-CN" sz="2400" b="1" smtClean="0">
              <a:latin typeface="楷体"/>
              <a:ea typeface="楷体"/>
              <a:cs typeface="楷体"/>
            </a:endParaRPr>
          </a:p>
          <a:p>
            <a:pPr marL="0" indent="717550" eaLnBrk="1" hangingPunct="1">
              <a:lnSpc>
                <a:spcPct val="150000"/>
              </a:lnSpc>
              <a:buFont typeface="Wingdings" pitchFamily="2" charset="2"/>
              <a:buNone/>
            </a:pPr>
            <a:r>
              <a:rPr lang="zh-CN" altLang="en-US" sz="2400" b="1" smtClean="0">
                <a:latin typeface="楷体"/>
                <a:ea typeface="楷体"/>
                <a:cs typeface="楷体"/>
              </a:rPr>
              <a:t>创新研究群体科学基金项目、国家基础科学人才培养基金项目、海外及港澳学者合作研究基金项目、数学天元基金项目、国际（地区）交流项目、科普项目、重点学术期刊专项基金项目、青少年科技活动专项项目、委托任务及软课题研究项目、资助期限</a:t>
            </a:r>
            <a:r>
              <a:rPr lang="en-US" altLang="zh-CN" sz="2400" b="1" smtClean="0">
                <a:latin typeface="楷体"/>
                <a:ea typeface="楷体"/>
                <a:cs typeface="楷体"/>
              </a:rPr>
              <a:t>1</a:t>
            </a:r>
            <a:r>
              <a:rPr lang="zh-CN" altLang="en-US" sz="2400" b="1" smtClean="0">
                <a:latin typeface="楷体"/>
                <a:ea typeface="楷体"/>
                <a:cs typeface="楷体"/>
              </a:rPr>
              <a:t>年及以下的其他类型项目，以及项目指南中特殊说明不限项的项目等。</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body" idx="4294967295"/>
          </p:nvPr>
        </p:nvSpPr>
        <p:spPr>
          <a:xfrm>
            <a:off x="457200" y="404813"/>
            <a:ext cx="8229600" cy="6192837"/>
          </a:xfrm>
        </p:spPr>
        <p:txBody>
          <a:bodyPr/>
          <a:lstStyle/>
          <a:p>
            <a:pPr eaLnBrk="1" hangingPunct="1">
              <a:lnSpc>
                <a:spcPct val="80000"/>
              </a:lnSpc>
              <a:buFont typeface="Wingdings" pitchFamily="2" charset="2"/>
              <a:buNone/>
            </a:pPr>
            <a:r>
              <a:rPr lang="zh-CN" altLang="en-US" sz="2800" b="1" smtClean="0">
                <a:solidFill>
                  <a:srgbClr val="000099"/>
                </a:solidFill>
                <a:ea typeface="黑体" pitchFamily="2" charset="-122"/>
              </a:rPr>
              <a:t>（</a:t>
            </a:r>
            <a:r>
              <a:rPr lang="en-US" altLang="zh-CN" sz="2800" b="1" smtClean="0">
                <a:solidFill>
                  <a:srgbClr val="000099"/>
                </a:solidFill>
                <a:ea typeface="黑体" pitchFamily="2" charset="-122"/>
              </a:rPr>
              <a:t>6</a:t>
            </a:r>
            <a:r>
              <a:rPr lang="zh-CN" altLang="en-US" sz="2800" b="1" smtClean="0">
                <a:solidFill>
                  <a:srgbClr val="000099"/>
                </a:solidFill>
                <a:ea typeface="黑体" pitchFamily="2" charset="-122"/>
              </a:rPr>
              <a:t>）特殊说明</a:t>
            </a:r>
          </a:p>
          <a:p>
            <a:pPr eaLnBrk="1" hangingPunct="1">
              <a:lnSpc>
                <a:spcPct val="130000"/>
              </a:lnSpc>
              <a:buFont typeface="Wingdings" pitchFamily="2" charset="2"/>
              <a:buNone/>
            </a:pPr>
            <a:endParaRPr lang="en-US" altLang="zh-CN" sz="1600" b="1" smtClean="0">
              <a:latin typeface="楷体_GB2312" pitchFamily="49" charset="-122"/>
              <a:ea typeface="楷体_GB2312" pitchFamily="49" charset="-122"/>
            </a:endParaRPr>
          </a:p>
          <a:p>
            <a:pPr eaLnBrk="1" hangingPunct="1">
              <a:lnSpc>
                <a:spcPct val="130000"/>
              </a:lnSpc>
              <a:buFont typeface="Wingdings" pitchFamily="2" charset="2"/>
              <a:buNone/>
            </a:pPr>
            <a:r>
              <a:rPr lang="en-US" altLang="zh-CN" sz="1600" b="1" smtClean="0">
                <a:latin typeface="楷体_GB2312" pitchFamily="49" charset="-122"/>
                <a:ea typeface="楷体_GB2312" pitchFamily="49" charset="-122"/>
              </a:rPr>
              <a:t>1</a:t>
            </a:r>
            <a:r>
              <a:rPr lang="zh-CN" altLang="en-US" sz="1600" b="1" smtClean="0">
                <a:latin typeface="楷体_GB2312" pitchFamily="49" charset="-122"/>
                <a:ea typeface="楷体_GB2312" pitchFamily="49" charset="-122"/>
              </a:rPr>
              <a:t>．</a:t>
            </a:r>
            <a:r>
              <a:rPr lang="zh-CN" altLang="en-US" sz="2000" b="1" smtClean="0">
                <a:latin typeface="宋体" charset="-122"/>
              </a:rPr>
              <a:t>处于评审阶段（自然科学基金委做出资助与否决定之前）的申请，计入本限项申请规定范围之内。</a:t>
            </a:r>
            <a:endParaRPr lang="zh-CN" altLang="en-US" sz="2000" b="1" smtClean="0">
              <a:solidFill>
                <a:srgbClr val="FF0000"/>
              </a:solidFill>
              <a:latin typeface="宋体" charset="-122"/>
            </a:endParaRPr>
          </a:p>
          <a:p>
            <a:pPr eaLnBrk="1" hangingPunct="1">
              <a:lnSpc>
                <a:spcPct val="130000"/>
              </a:lnSpc>
              <a:buFont typeface="Wingdings" pitchFamily="2" charset="2"/>
              <a:buNone/>
            </a:pPr>
            <a:r>
              <a:rPr lang="en-US" altLang="zh-CN" sz="2000" b="1" smtClean="0">
                <a:latin typeface="宋体" charset="-122"/>
              </a:rPr>
              <a:t>2</a:t>
            </a:r>
            <a:r>
              <a:rPr lang="zh-CN" altLang="en-US" sz="2000" b="1" smtClean="0">
                <a:latin typeface="宋体" charset="-122"/>
              </a:rPr>
              <a:t>．申请人即使受聘于多个依托单位，通过不同依托单位申请和承担项目，其申请和承担项目数量仍然适用于本限项申请规定。</a:t>
            </a:r>
          </a:p>
          <a:p>
            <a:pPr eaLnBrk="1" hangingPunct="1">
              <a:lnSpc>
                <a:spcPct val="130000"/>
              </a:lnSpc>
              <a:buFont typeface="Wingdings" pitchFamily="2" charset="2"/>
              <a:buNone/>
            </a:pPr>
            <a:r>
              <a:rPr lang="en-US" altLang="zh-CN" sz="2000" b="1" smtClean="0">
                <a:latin typeface="宋体" charset="-122"/>
              </a:rPr>
              <a:t>3</a:t>
            </a:r>
            <a:r>
              <a:rPr lang="en-US" altLang="zh-CN" sz="2000" b="1" smtClean="0">
                <a:solidFill>
                  <a:srgbClr val="0070C0"/>
                </a:solidFill>
                <a:latin typeface="宋体" charset="-122"/>
              </a:rPr>
              <a:t>.</a:t>
            </a:r>
            <a:r>
              <a:rPr lang="zh-CN" altLang="en-US" sz="2000" b="1" smtClean="0">
                <a:latin typeface="宋体" charset="-122"/>
              </a:rPr>
              <a:t>现行项目管理办法中，有关申请项目数量的要求与本限项申请规定不一致的，以本规定为准。</a:t>
            </a:r>
          </a:p>
          <a:p>
            <a:pPr eaLnBrk="1" hangingPunct="1">
              <a:lnSpc>
                <a:spcPct val="130000"/>
              </a:lnSpc>
              <a:buFont typeface="Wingdings" pitchFamily="2" charset="2"/>
              <a:buNone/>
            </a:pPr>
            <a:r>
              <a:rPr lang="en-US" altLang="zh-CN" sz="2000" b="1" smtClean="0">
                <a:latin typeface="宋体" charset="-122"/>
              </a:rPr>
              <a:t>4</a:t>
            </a:r>
            <a:r>
              <a:rPr lang="zh-CN" altLang="en-US" sz="2000" b="1" smtClean="0">
                <a:latin typeface="宋体" charset="-122"/>
              </a:rPr>
              <a:t>．不具有高级专业技术职务（职称）的人员晋升为高级专业技术职务（职称）后，作为负责人正在承担的项目计入限项范围，作为参与者正在承担的项目不计入限项范围。</a:t>
            </a:r>
          </a:p>
          <a:p>
            <a:pPr eaLnBrk="1" hangingPunct="1">
              <a:lnSpc>
                <a:spcPct val="130000"/>
              </a:lnSpc>
              <a:buFont typeface="Wingdings" pitchFamily="2" charset="2"/>
              <a:buNone/>
            </a:pPr>
            <a:r>
              <a:rPr lang="en-US" altLang="zh-CN" sz="2000" b="1" smtClean="0">
                <a:latin typeface="宋体" charset="-122"/>
              </a:rPr>
              <a:t>5</a:t>
            </a:r>
            <a:r>
              <a:rPr lang="zh-CN" altLang="en-US" sz="2000" b="1" smtClean="0">
                <a:latin typeface="宋体" charset="-122"/>
              </a:rPr>
              <a:t>．不得把内容相近或相同的申请以不同类型项目在同一学部或不同学部申报，包括同一人或不同人。</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body" idx="4294967295"/>
          </p:nvPr>
        </p:nvSpPr>
        <p:spPr>
          <a:xfrm>
            <a:off x="468313" y="404813"/>
            <a:ext cx="8424862" cy="6264275"/>
          </a:xfrm>
        </p:spPr>
        <p:txBody>
          <a:bodyPr/>
          <a:lstStyle/>
          <a:p>
            <a:pPr marL="0" indent="0" eaLnBrk="1" hangingPunct="1">
              <a:buFont typeface="Wingdings" pitchFamily="2" charset="2"/>
              <a:buNone/>
            </a:pPr>
            <a:r>
              <a:rPr lang="en-US" altLang="zh-CN" sz="3600" b="1" smtClean="0">
                <a:solidFill>
                  <a:srgbClr val="000099"/>
                </a:solidFill>
                <a:latin typeface="黑体" pitchFamily="2" charset="-122"/>
                <a:ea typeface="黑体" pitchFamily="2" charset="-122"/>
              </a:rPr>
              <a:t>2013</a:t>
            </a:r>
            <a:r>
              <a:rPr lang="zh-CN" altLang="en-US" sz="3600" b="1" smtClean="0">
                <a:solidFill>
                  <a:srgbClr val="000099"/>
                </a:solidFill>
                <a:latin typeface="黑体" pitchFamily="2" charset="-122"/>
                <a:ea typeface="黑体" pitchFamily="2" charset="-122"/>
              </a:rPr>
              <a:t>年增加的限项内容</a:t>
            </a:r>
          </a:p>
          <a:p>
            <a:pPr marL="0" indent="0" eaLnBrk="1" hangingPunct="1">
              <a:lnSpc>
                <a:spcPct val="150000"/>
              </a:lnSpc>
              <a:buFont typeface="Wingdings" pitchFamily="2" charset="2"/>
              <a:buNone/>
            </a:pPr>
            <a:endParaRPr lang="en-US" altLang="zh-CN" sz="2400" b="1" smtClean="0">
              <a:latin typeface="楷体"/>
              <a:ea typeface="楷体"/>
              <a:cs typeface="楷体"/>
            </a:endParaRPr>
          </a:p>
          <a:p>
            <a:pPr marL="0" indent="0" eaLnBrk="1" hangingPunct="1">
              <a:lnSpc>
                <a:spcPct val="150000"/>
              </a:lnSpc>
              <a:buFont typeface="Wingdings" pitchFamily="2" charset="2"/>
              <a:buNone/>
            </a:pPr>
            <a:r>
              <a:rPr lang="en-US" altLang="zh-CN" sz="2400" b="1" smtClean="0">
                <a:latin typeface="楷体"/>
                <a:ea typeface="楷体"/>
                <a:cs typeface="楷体"/>
              </a:rPr>
              <a:t>1</a:t>
            </a:r>
            <a:r>
              <a:rPr lang="zh-CN" altLang="en-US" sz="2400" b="1" smtClean="0">
                <a:latin typeface="楷体"/>
                <a:ea typeface="楷体"/>
                <a:cs typeface="楷体"/>
              </a:rPr>
              <a:t>、国家重大科研仪器设备研制专项的自由申请项目计入限项总数。要求部委推荐项目负责人专注于项目完成，除了国家杰出青年科学基金外，项目执行期内不能申请其他各类项目。</a:t>
            </a:r>
          </a:p>
          <a:p>
            <a:pPr marL="0" indent="0" eaLnBrk="1" hangingPunct="1">
              <a:lnSpc>
                <a:spcPct val="150000"/>
              </a:lnSpc>
              <a:buFont typeface="Wingdings" pitchFamily="2" charset="2"/>
              <a:buNone/>
            </a:pPr>
            <a:r>
              <a:rPr lang="en-US" altLang="zh-CN" sz="2400" b="1" smtClean="0">
                <a:latin typeface="楷体"/>
                <a:ea typeface="楷体"/>
                <a:cs typeface="楷体"/>
              </a:rPr>
              <a:t>2</a:t>
            </a:r>
            <a:r>
              <a:rPr lang="zh-CN" altLang="en-US" sz="2400" b="1" smtClean="0">
                <a:latin typeface="楷体"/>
                <a:ea typeface="楷体"/>
                <a:cs typeface="楷体"/>
              </a:rPr>
              <a:t>、</a:t>
            </a:r>
            <a:r>
              <a:rPr lang="zh-CN" altLang="en-US" sz="2400" b="1" smtClean="0">
                <a:solidFill>
                  <a:srgbClr val="000099"/>
                </a:solidFill>
                <a:latin typeface="楷体"/>
                <a:ea typeface="楷体"/>
                <a:cs typeface="楷体"/>
              </a:rPr>
              <a:t>从</a:t>
            </a:r>
            <a:r>
              <a:rPr lang="en-US" altLang="zh-CN" sz="2400" b="1" smtClean="0">
                <a:solidFill>
                  <a:srgbClr val="000099"/>
                </a:solidFill>
                <a:latin typeface="楷体"/>
                <a:ea typeface="楷体"/>
                <a:cs typeface="楷体"/>
              </a:rPr>
              <a:t>2013</a:t>
            </a:r>
            <a:r>
              <a:rPr lang="zh-CN" altLang="en-US" sz="2400" b="1" smtClean="0">
                <a:solidFill>
                  <a:srgbClr val="000099"/>
                </a:solidFill>
                <a:latin typeface="楷体"/>
                <a:ea typeface="楷体"/>
                <a:cs typeface="楷体"/>
              </a:rPr>
              <a:t>年开始，</a:t>
            </a:r>
            <a:r>
              <a:rPr lang="zh-CN" altLang="en-US" sz="2400" b="1" smtClean="0">
                <a:latin typeface="楷体"/>
                <a:ea typeface="楷体"/>
                <a:cs typeface="楷体"/>
              </a:rPr>
              <a:t>上一年（</a:t>
            </a:r>
            <a:r>
              <a:rPr lang="en-US" altLang="zh-CN" sz="2400" b="1" smtClean="0">
                <a:latin typeface="楷体"/>
                <a:ea typeface="楷体"/>
                <a:cs typeface="楷体"/>
              </a:rPr>
              <a:t>2012</a:t>
            </a:r>
            <a:r>
              <a:rPr lang="zh-CN" altLang="en-US" sz="2400" b="1" smtClean="0">
                <a:latin typeface="楷体"/>
                <a:ea typeface="楷体"/>
                <a:cs typeface="楷体"/>
              </a:rPr>
              <a:t>年）获得资助后（不包括执行期小于等于</a:t>
            </a:r>
            <a:r>
              <a:rPr lang="en-US" altLang="zh-CN" sz="2400" b="1" smtClean="0">
                <a:latin typeface="楷体"/>
                <a:ea typeface="楷体"/>
                <a:cs typeface="楷体"/>
              </a:rPr>
              <a:t>12</a:t>
            </a:r>
            <a:r>
              <a:rPr lang="zh-CN" altLang="en-US" sz="2400" b="1" smtClean="0">
                <a:latin typeface="楷体"/>
                <a:ea typeface="楷体"/>
                <a:cs typeface="楷体"/>
              </a:rPr>
              <a:t>个月的项目），当年（</a:t>
            </a:r>
            <a:r>
              <a:rPr lang="en-US" altLang="zh-CN" sz="2400" b="1" smtClean="0">
                <a:latin typeface="楷体"/>
                <a:ea typeface="楷体"/>
                <a:cs typeface="楷体"/>
              </a:rPr>
              <a:t>2013</a:t>
            </a:r>
            <a:r>
              <a:rPr lang="zh-CN" altLang="en-US" sz="2400" b="1" smtClean="0">
                <a:latin typeface="楷体"/>
                <a:ea typeface="楷体"/>
                <a:cs typeface="楷体"/>
              </a:rPr>
              <a:t>年）不得申请同类项目。</a:t>
            </a:r>
            <a:endParaRPr lang="en-US" altLang="zh-CN" sz="2400" b="1" smtClean="0">
              <a:latin typeface="楷体"/>
              <a:ea typeface="楷体"/>
              <a:cs typeface="楷体"/>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body" idx="4294967295"/>
          </p:nvPr>
        </p:nvSpPr>
        <p:spPr>
          <a:xfrm>
            <a:off x="714375" y="1000125"/>
            <a:ext cx="7929563" cy="3929063"/>
          </a:xfrm>
        </p:spPr>
        <p:txBody>
          <a:bodyPr/>
          <a:lstStyle/>
          <a:p>
            <a:pPr marL="0" indent="0" eaLnBrk="1" hangingPunct="1">
              <a:lnSpc>
                <a:spcPct val="150000"/>
              </a:lnSpc>
              <a:buFont typeface="Wingdings" pitchFamily="2" charset="2"/>
              <a:buNone/>
            </a:pPr>
            <a:r>
              <a:rPr lang="zh-CN" altLang="en-US" sz="4400" smtClean="0">
                <a:latin typeface="黑体" pitchFamily="2" charset="-122"/>
                <a:ea typeface="黑体" pitchFamily="2" charset="-122"/>
              </a:rPr>
              <a:t>预告：</a:t>
            </a:r>
            <a:endParaRPr lang="en-US" altLang="zh-CN" sz="4400" smtClean="0">
              <a:latin typeface="黑体" pitchFamily="2" charset="-122"/>
              <a:ea typeface="黑体" pitchFamily="2" charset="-122"/>
            </a:endParaRPr>
          </a:p>
          <a:p>
            <a:pPr marL="0" indent="0" eaLnBrk="1" hangingPunct="1">
              <a:lnSpc>
                <a:spcPct val="150000"/>
              </a:lnSpc>
              <a:buFont typeface="Wingdings" pitchFamily="2" charset="2"/>
              <a:buNone/>
            </a:pPr>
            <a:r>
              <a:rPr lang="zh-CN" altLang="en-US" b="1" smtClean="0">
                <a:solidFill>
                  <a:srgbClr val="000099"/>
                </a:solidFill>
                <a:latin typeface="楷体"/>
                <a:ea typeface="楷体"/>
                <a:cs typeface="楷体"/>
              </a:rPr>
              <a:t>      </a:t>
            </a:r>
            <a:r>
              <a:rPr lang="en-US" altLang="zh-CN" b="1" smtClean="0">
                <a:solidFill>
                  <a:srgbClr val="000099"/>
                </a:solidFill>
                <a:latin typeface="楷体"/>
                <a:ea typeface="楷体"/>
                <a:cs typeface="楷体"/>
              </a:rPr>
              <a:t>2014</a:t>
            </a:r>
            <a:r>
              <a:rPr lang="zh-CN" altLang="en-US" b="1" smtClean="0">
                <a:solidFill>
                  <a:srgbClr val="000099"/>
                </a:solidFill>
                <a:latin typeface="楷体"/>
                <a:ea typeface="楷体"/>
                <a:cs typeface="楷体"/>
              </a:rPr>
              <a:t>年起，</a:t>
            </a:r>
            <a:r>
              <a:rPr lang="zh-CN" altLang="en-US" b="1" smtClean="0">
                <a:solidFill>
                  <a:srgbClr val="FF0000"/>
                </a:solidFill>
                <a:latin typeface="楷体"/>
                <a:ea typeface="楷体"/>
                <a:cs typeface="楷体"/>
              </a:rPr>
              <a:t>面上项目</a:t>
            </a:r>
            <a:r>
              <a:rPr lang="zh-CN" altLang="en-US" b="1" smtClean="0">
                <a:latin typeface="楷体"/>
                <a:ea typeface="楷体"/>
                <a:cs typeface="楷体"/>
              </a:rPr>
              <a:t>连续申请</a:t>
            </a:r>
            <a:r>
              <a:rPr lang="en-US" altLang="zh-CN" b="1" smtClean="0">
                <a:latin typeface="楷体"/>
                <a:ea typeface="楷体"/>
                <a:cs typeface="楷体"/>
              </a:rPr>
              <a:t>2</a:t>
            </a:r>
            <a:r>
              <a:rPr lang="zh-CN" altLang="en-US" b="1" smtClean="0">
                <a:latin typeface="楷体"/>
                <a:ea typeface="楷体"/>
                <a:cs typeface="楷体"/>
              </a:rPr>
              <a:t>年（</a:t>
            </a:r>
            <a:r>
              <a:rPr lang="en-US" altLang="zh-CN" b="1" smtClean="0">
                <a:latin typeface="楷体"/>
                <a:ea typeface="楷体"/>
                <a:cs typeface="楷体"/>
              </a:rPr>
              <a:t>2012</a:t>
            </a:r>
            <a:r>
              <a:rPr lang="zh-CN" altLang="en-US" b="1" smtClean="0">
                <a:latin typeface="楷体"/>
                <a:ea typeface="楷体"/>
                <a:cs typeface="楷体"/>
              </a:rPr>
              <a:t>年和</a:t>
            </a:r>
            <a:r>
              <a:rPr lang="en-US" altLang="zh-CN" b="1" smtClean="0">
                <a:latin typeface="楷体"/>
                <a:ea typeface="楷体"/>
                <a:cs typeface="楷体"/>
              </a:rPr>
              <a:t>2013</a:t>
            </a:r>
            <a:r>
              <a:rPr lang="zh-CN" altLang="en-US" b="1" smtClean="0">
                <a:latin typeface="楷体"/>
                <a:ea typeface="楷体"/>
                <a:cs typeface="楷体"/>
              </a:rPr>
              <a:t>年）未获资助，暂停</a:t>
            </a:r>
            <a:r>
              <a:rPr lang="en-US" altLang="zh-CN" b="1" smtClean="0">
                <a:latin typeface="楷体"/>
                <a:ea typeface="楷体"/>
                <a:cs typeface="楷体"/>
              </a:rPr>
              <a:t>1</a:t>
            </a:r>
            <a:r>
              <a:rPr lang="zh-CN" altLang="en-US" b="1" smtClean="0">
                <a:latin typeface="楷体"/>
                <a:ea typeface="楷体"/>
                <a:cs typeface="楷体"/>
              </a:rPr>
              <a:t>年（</a:t>
            </a:r>
            <a:r>
              <a:rPr lang="en-US" altLang="zh-CN" b="1" smtClean="0">
                <a:latin typeface="楷体"/>
                <a:ea typeface="楷体"/>
                <a:cs typeface="楷体"/>
              </a:rPr>
              <a:t>2014</a:t>
            </a:r>
            <a:r>
              <a:rPr lang="zh-CN" altLang="en-US" b="1" smtClean="0">
                <a:latin typeface="楷体"/>
                <a:ea typeface="楷体"/>
                <a:cs typeface="楷体"/>
              </a:rPr>
              <a:t>年）申请。</a:t>
            </a:r>
            <a:r>
              <a:rPr lang="zh-CN" altLang="en-US" b="1" smtClean="0">
                <a:solidFill>
                  <a:srgbClr val="FF0000"/>
                </a:solidFill>
                <a:latin typeface="楷体"/>
                <a:ea typeface="楷体"/>
                <a:cs typeface="楷体"/>
              </a:rPr>
              <a:t>不涉及其他项目类型</a:t>
            </a:r>
            <a:r>
              <a:rPr lang="zh-CN" altLang="en-US" b="1" smtClean="0">
                <a:latin typeface="楷体"/>
                <a:ea typeface="楷体"/>
                <a:cs typeface="楷体"/>
              </a:rPr>
              <a:t>。</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body" idx="4294967295"/>
          </p:nvPr>
        </p:nvSpPr>
        <p:spPr>
          <a:xfrm>
            <a:off x="214313" y="571500"/>
            <a:ext cx="8675687" cy="5715000"/>
          </a:xfrm>
        </p:spPr>
        <p:txBody>
          <a:bodyPr/>
          <a:lstStyle/>
          <a:p>
            <a:pPr marL="0" indent="0" eaLnBrk="1" hangingPunct="1">
              <a:lnSpc>
                <a:spcPct val="90000"/>
              </a:lnSpc>
              <a:buFont typeface="Wingdings" pitchFamily="2" charset="2"/>
              <a:buNone/>
            </a:pPr>
            <a:r>
              <a:rPr lang="en-US" altLang="zh-CN" b="1" smtClean="0">
                <a:solidFill>
                  <a:srgbClr val="000099"/>
                </a:solidFill>
                <a:latin typeface="黑体" pitchFamily="2" charset="-122"/>
                <a:ea typeface="黑体" pitchFamily="2" charset="-122"/>
              </a:rPr>
              <a:t>2013</a:t>
            </a:r>
            <a:r>
              <a:rPr lang="zh-CN" altLang="en-US" b="1" smtClean="0">
                <a:solidFill>
                  <a:srgbClr val="000099"/>
                </a:solidFill>
                <a:latin typeface="黑体" pitchFamily="2" charset="-122"/>
                <a:ea typeface="黑体" pitchFamily="2" charset="-122"/>
              </a:rPr>
              <a:t>年项目管理上的其他调整措施</a:t>
            </a:r>
          </a:p>
          <a:p>
            <a:pPr marL="0" indent="0" eaLnBrk="1" hangingPunct="1">
              <a:lnSpc>
                <a:spcPct val="150000"/>
              </a:lnSpc>
              <a:buFont typeface="Wingdings" pitchFamily="2" charset="2"/>
              <a:buNone/>
            </a:pPr>
            <a:endParaRPr lang="en-US" altLang="zh-CN" sz="2400" b="1" smtClean="0">
              <a:latin typeface="楷体"/>
              <a:ea typeface="楷体"/>
              <a:cs typeface="楷体"/>
            </a:endParaRPr>
          </a:p>
          <a:p>
            <a:pPr marL="0" indent="0" eaLnBrk="1" hangingPunct="1">
              <a:lnSpc>
                <a:spcPct val="150000"/>
              </a:lnSpc>
              <a:buFont typeface="Wingdings" pitchFamily="2" charset="2"/>
              <a:buNone/>
            </a:pPr>
            <a:r>
              <a:rPr lang="en-US" altLang="zh-CN" sz="2400" b="1" smtClean="0">
                <a:latin typeface="楷体"/>
                <a:ea typeface="楷体"/>
                <a:cs typeface="楷体"/>
              </a:rPr>
              <a:t>1</a:t>
            </a:r>
            <a:r>
              <a:rPr lang="zh-CN" altLang="en-US" sz="2400" b="1" smtClean="0">
                <a:latin typeface="楷体"/>
                <a:ea typeface="楷体"/>
                <a:cs typeface="楷体"/>
              </a:rPr>
              <a:t>、在通告中明确规定</a:t>
            </a:r>
            <a:r>
              <a:rPr lang="en-US" altLang="zh-CN" sz="2400" b="1" smtClean="0">
                <a:latin typeface="楷体"/>
                <a:ea typeface="楷体"/>
                <a:cs typeface="楷体"/>
              </a:rPr>
              <a:t>,</a:t>
            </a:r>
            <a:r>
              <a:rPr lang="zh-CN" altLang="en-US" sz="2400" b="1" smtClean="0">
                <a:latin typeface="楷体"/>
                <a:ea typeface="楷体"/>
                <a:cs typeface="楷体"/>
              </a:rPr>
              <a:t>限制杰青</a:t>
            </a:r>
            <a:r>
              <a:rPr lang="en-US" altLang="zh-CN" sz="2400" b="1" smtClean="0">
                <a:latin typeface="楷体"/>
                <a:ea typeface="楷体"/>
                <a:cs typeface="楷体"/>
              </a:rPr>
              <a:t>/</a:t>
            </a:r>
            <a:r>
              <a:rPr lang="zh-CN" altLang="en-US" sz="2400" b="1" smtClean="0">
                <a:latin typeface="楷体"/>
                <a:ea typeface="楷体"/>
                <a:cs typeface="楷体"/>
              </a:rPr>
              <a:t>优青答辩人的陪同（只限本人到会答辩）；其他需要答辩的项目与会人数不得超过</a:t>
            </a:r>
            <a:r>
              <a:rPr lang="en-US" altLang="zh-CN" sz="2400" b="1" smtClean="0">
                <a:latin typeface="楷体"/>
                <a:ea typeface="楷体"/>
                <a:cs typeface="楷体"/>
              </a:rPr>
              <a:t>3</a:t>
            </a:r>
            <a:r>
              <a:rPr lang="zh-CN" altLang="en-US" sz="2400" b="1" smtClean="0">
                <a:latin typeface="楷体"/>
                <a:ea typeface="楷体"/>
                <a:cs typeface="楷体"/>
              </a:rPr>
              <a:t>人</a:t>
            </a:r>
            <a:r>
              <a:rPr lang="en-US" altLang="zh-CN" sz="2400" b="1" smtClean="0">
                <a:latin typeface="楷体"/>
                <a:ea typeface="楷体"/>
                <a:cs typeface="楷体"/>
              </a:rPr>
              <a:t>/</a:t>
            </a:r>
            <a:r>
              <a:rPr lang="zh-CN" altLang="en-US" sz="2400" b="1" smtClean="0">
                <a:latin typeface="楷体"/>
                <a:ea typeface="楷体"/>
                <a:cs typeface="楷体"/>
              </a:rPr>
              <a:t>每项。</a:t>
            </a:r>
          </a:p>
          <a:p>
            <a:pPr marL="0" indent="0" eaLnBrk="1" hangingPunct="1">
              <a:lnSpc>
                <a:spcPct val="150000"/>
              </a:lnSpc>
              <a:buFont typeface="Wingdings" pitchFamily="2" charset="2"/>
              <a:buNone/>
            </a:pPr>
            <a:r>
              <a:rPr lang="en-US" altLang="zh-CN" sz="2400" b="1" smtClean="0">
                <a:latin typeface="楷体"/>
                <a:ea typeface="楷体"/>
                <a:cs typeface="楷体"/>
              </a:rPr>
              <a:t>2</a:t>
            </a:r>
            <a:r>
              <a:rPr lang="zh-CN" altLang="en-US" sz="2400" b="1" smtClean="0">
                <a:latin typeface="楷体"/>
                <a:ea typeface="楷体"/>
                <a:cs typeface="楷体"/>
              </a:rPr>
              <a:t>、常设项目材料接收工作组，统一窗口接收项目申请书、计划书和结题报告；统一发送项目批准通知和准予结题通知的纸质资料。（地址：基金委行政楼</a:t>
            </a:r>
            <a:r>
              <a:rPr lang="en-US" altLang="zh-CN" sz="2400" b="1" smtClean="0">
                <a:latin typeface="楷体"/>
                <a:ea typeface="楷体"/>
                <a:cs typeface="楷体"/>
              </a:rPr>
              <a:t>101</a:t>
            </a:r>
            <a:r>
              <a:rPr lang="zh-CN" altLang="en-US" sz="2400" b="1" smtClean="0">
                <a:latin typeface="楷体"/>
                <a:ea typeface="楷体"/>
                <a:cs typeface="楷体"/>
              </a:rPr>
              <a:t>房间）</a:t>
            </a:r>
            <a:r>
              <a:rPr lang="en-US" altLang="zh-CN" sz="2400" b="1" smtClean="0">
                <a:latin typeface="楷体"/>
                <a:ea typeface="楷体"/>
                <a:cs typeface="楷体"/>
              </a:rPr>
              <a:t>(</a:t>
            </a:r>
            <a:r>
              <a:rPr lang="zh-CN" altLang="en-US" sz="2400" b="1" smtClean="0">
                <a:solidFill>
                  <a:srgbClr val="FF0000"/>
                </a:solidFill>
                <a:latin typeface="楷体"/>
                <a:ea typeface="楷体"/>
                <a:cs typeface="楷体"/>
              </a:rPr>
              <a:t>一定注意截止时间</a:t>
            </a:r>
            <a:r>
              <a:rPr lang="en-US" altLang="zh-CN" sz="2400" b="1" smtClean="0">
                <a:solidFill>
                  <a:srgbClr val="FF0000"/>
                </a:solidFill>
                <a:latin typeface="楷体"/>
                <a:ea typeface="楷体"/>
                <a:cs typeface="楷体"/>
              </a:rPr>
              <a:t>!</a:t>
            </a:r>
            <a:r>
              <a:rPr lang="en-US" altLang="zh-CN" sz="2400" b="1" smtClean="0">
                <a:latin typeface="楷体"/>
                <a:ea typeface="楷体"/>
                <a:cs typeface="楷体"/>
              </a:rPr>
              <a:t>)</a:t>
            </a:r>
            <a:r>
              <a:rPr lang="zh-CN" altLang="en-US" sz="2400" b="1" smtClean="0">
                <a:latin typeface="楷体"/>
                <a:ea typeface="楷体"/>
                <a:cs typeface="楷体"/>
              </a:rPr>
              <a:t>。</a:t>
            </a:r>
            <a:endParaRPr lang="en-US" altLang="zh-CN" sz="2400" b="1" smtClean="0">
              <a:latin typeface="楷体"/>
              <a:ea typeface="楷体"/>
              <a:cs typeface="楷体"/>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body" idx="4294967295"/>
          </p:nvPr>
        </p:nvSpPr>
        <p:spPr>
          <a:xfrm>
            <a:off x="571500" y="428625"/>
            <a:ext cx="7929563" cy="6051550"/>
          </a:xfrm>
        </p:spPr>
        <p:txBody>
          <a:bodyPr/>
          <a:lstStyle/>
          <a:p>
            <a:pPr marL="0" indent="0" eaLnBrk="1" hangingPunct="1">
              <a:lnSpc>
                <a:spcPct val="90000"/>
              </a:lnSpc>
              <a:buFont typeface="Wingdings" pitchFamily="2" charset="2"/>
              <a:buNone/>
            </a:pPr>
            <a:r>
              <a:rPr lang="en-US" altLang="zh-CN" b="1" smtClean="0">
                <a:solidFill>
                  <a:srgbClr val="000099"/>
                </a:solidFill>
                <a:latin typeface="黑体" pitchFamily="2" charset="-122"/>
                <a:ea typeface="黑体" pitchFamily="2" charset="-122"/>
              </a:rPr>
              <a:t>2013</a:t>
            </a:r>
            <a:r>
              <a:rPr lang="zh-CN" altLang="en-US" b="1" smtClean="0">
                <a:solidFill>
                  <a:srgbClr val="000099"/>
                </a:solidFill>
                <a:latin typeface="黑体" pitchFamily="2" charset="-122"/>
                <a:ea typeface="黑体" pitchFamily="2" charset="-122"/>
              </a:rPr>
              <a:t>年项目管理上的其他调整措施</a:t>
            </a:r>
            <a:endParaRPr lang="en-US" altLang="zh-CN" b="1" smtClean="0">
              <a:solidFill>
                <a:srgbClr val="000099"/>
              </a:solidFill>
              <a:latin typeface="黑体" pitchFamily="2" charset="-122"/>
              <a:ea typeface="黑体" pitchFamily="2" charset="-122"/>
            </a:endParaRPr>
          </a:p>
          <a:p>
            <a:pPr marL="0" indent="0" eaLnBrk="1" hangingPunct="1">
              <a:lnSpc>
                <a:spcPct val="90000"/>
              </a:lnSpc>
              <a:buFont typeface="Wingdings" pitchFamily="2" charset="2"/>
              <a:buNone/>
            </a:pPr>
            <a:endParaRPr lang="zh-CN" altLang="en-US" b="1" smtClean="0">
              <a:solidFill>
                <a:srgbClr val="000099"/>
              </a:solidFill>
              <a:latin typeface="黑体" pitchFamily="2" charset="-122"/>
              <a:ea typeface="黑体" pitchFamily="2" charset="-122"/>
            </a:endParaRPr>
          </a:p>
          <a:p>
            <a:pPr marL="0" indent="0" eaLnBrk="1" hangingPunct="1">
              <a:lnSpc>
                <a:spcPct val="150000"/>
              </a:lnSpc>
              <a:buFont typeface="Wingdings" pitchFamily="2" charset="2"/>
              <a:buNone/>
            </a:pPr>
            <a:r>
              <a:rPr lang="en-US" altLang="zh-CN" sz="2800" b="1" smtClean="0">
                <a:latin typeface="楷体"/>
                <a:ea typeface="楷体"/>
                <a:cs typeface="楷体"/>
              </a:rPr>
              <a:t>3</a:t>
            </a:r>
            <a:r>
              <a:rPr lang="zh-CN" altLang="en-US" sz="2800" b="1" smtClean="0">
                <a:latin typeface="楷体"/>
                <a:ea typeface="楷体"/>
                <a:cs typeface="楷体"/>
              </a:rPr>
              <a:t>、从今年开始</a:t>
            </a:r>
            <a:r>
              <a:rPr lang="en-US" altLang="zh-CN" sz="2800" b="1" smtClean="0">
                <a:latin typeface="楷体"/>
                <a:ea typeface="楷体"/>
                <a:cs typeface="楷体"/>
              </a:rPr>
              <a:t>,</a:t>
            </a:r>
            <a:r>
              <a:rPr lang="zh-CN" altLang="en-US" sz="2800" b="1" smtClean="0">
                <a:latin typeface="楷体"/>
                <a:ea typeface="楷体"/>
                <a:cs typeface="楷体"/>
              </a:rPr>
              <a:t>取消纸质</a:t>
            </a:r>
            <a:r>
              <a:rPr lang="en-US" altLang="zh-CN" sz="2800" b="1" smtClean="0">
                <a:latin typeface="楷体"/>
                <a:ea typeface="楷体"/>
                <a:cs typeface="楷体"/>
              </a:rPr>
              <a:t>《</a:t>
            </a:r>
            <a:r>
              <a:rPr lang="zh-CN" altLang="en-US" sz="2800" b="1" smtClean="0">
                <a:latin typeface="楷体"/>
                <a:ea typeface="楷体"/>
                <a:cs typeface="楷体"/>
              </a:rPr>
              <a:t>年度进展报告</a:t>
            </a:r>
            <a:r>
              <a:rPr lang="en-US" altLang="zh-CN" sz="2800" b="1" smtClean="0">
                <a:latin typeface="楷体"/>
                <a:ea typeface="楷体"/>
                <a:cs typeface="楷体"/>
              </a:rPr>
              <a:t>》,</a:t>
            </a:r>
            <a:r>
              <a:rPr lang="zh-CN" altLang="en-US" sz="2800" b="1" smtClean="0">
                <a:latin typeface="楷体"/>
                <a:ea typeface="楷体"/>
                <a:cs typeface="楷体"/>
              </a:rPr>
              <a:t>全部改为在线填报（采用新格式，取消经费使用情况表）、依托单位在线审核，于</a:t>
            </a:r>
            <a:r>
              <a:rPr lang="en-US" altLang="zh-CN" sz="2800" b="1" smtClean="0">
                <a:latin typeface="楷体"/>
                <a:ea typeface="楷体"/>
                <a:cs typeface="楷体"/>
              </a:rPr>
              <a:t>2013</a:t>
            </a:r>
            <a:r>
              <a:rPr lang="zh-CN" altLang="en-US" sz="2800" b="1" smtClean="0">
                <a:latin typeface="楷体"/>
                <a:ea typeface="楷体"/>
                <a:cs typeface="楷体"/>
              </a:rPr>
              <a:t>年</a:t>
            </a:r>
            <a:r>
              <a:rPr lang="en-US" altLang="zh-CN" sz="2800" b="1" smtClean="0">
                <a:latin typeface="楷体"/>
                <a:ea typeface="楷体"/>
                <a:cs typeface="楷体"/>
              </a:rPr>
              <a:t>1</a:t>
            </a:r>
            <a:r>
              <a:rPr lang="zh-CN" altLang="en-US" sz="2800" b="1" smtClean="0">
                <a:latin typeface="楷体"/>
                <a:ea typeface="楷体"/>
                <a:cs typeface="楷体"/>
              </a:rPr>
              <a:t>月</a:t>
            </a:r>
            <a:r>
              <a:rPr lang="en-US" altLang="zh-CN" sz="2800" b="1" smtClean="0">
                <a:latin typeface="楷体"/>
                <a:ea typeface="楷体"/>
                <a:cs typeface="楷体"/>
              </a:rPr>
              <a:t>15</a:t>
            </a:r>
            <a:r>
              <a:rPr lang="zh-CN" altLang="en-US" sz="2800" b="1" smtClean="0">
                <a:latin typeface="楷体"/>
                <a:ea typeface="楷体"/>
                <a:cs typeface="楷体"/>
              </a:rPr>
              <a:t>日前逐项确认。</a:t>
            </a:r>
            <a:endParaRPr lang="en-US" altLang="zh-CN" sz="2800" b="1" smtClean="0">
              <a:latin typeface="楷体"/>
              <a:ea typeface="楷体"/>
              <a:cs typeface="楷体"/>
            </a:endParaRPr>
          </a:p>
          <a:p>
            <a:pPr marL="0" indent="0" eaLnBrk="1" hangingPunct="1">
              <a:lnSpc>
                <a:spcPct val="150000"/>
              </a:lnSpc>
              <a:buFont typeface="Wingdings" pitchFamily="2" charset="2"/>
              <a:buNone/>
            </a:pPr>
            <a:r>
              <a:rPr lang="en-US" altLang="zh-CN" sz="2800" b="1" smtClean="0">
                <a:latin typeface="楷体"/>
                <a:ea typeface="楷体"/>
                <a:cs typeface="楷体"/>
              </a:rPr>
              <a:t>4</a:t>
            </a:r>
            <a:r>
              <a:rPr lang="zh-CN" altLang="en-US" sz="2800" b="1" smtClean="0">
                <a:latin typeface="楷体"/>
                <a:ea typeface="楷体"/>
                <a:cs typeface="楷体"/>
              </a:rPr>
              <a:t>、请按时提交基金管理工作报告！</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4"/>
          <p:cNvSpPr>
            <a:spLocks noGrp="1"/>
          </p:cNvSpPr>
          <p:nvPr>
            <p:ph type="sldNum" sz="quarter" idx="12"/>
          </p:nvPr>
        </p:nvSpPr>
        <p:spPr>
          <a:xfrm>
            <a:off x="3124200" y="6356350"/>
            <a:ext cx="2895600" cy="365125"/>
          </a:xfrm>
        </p:spPr>
        <p:txBody>
          <a:bodyPr/>
          <a:lstStyle/>
          <a:p>
            <a:pPr algn="ctr">
              <a:defRPr/>
            </a:pPr>
            <a:fld id="{1F2149C3-9AD7-4F42-8B44-08A39754C8C8}" type="slidenum">
              <a:rPr lang="zh-CN" altLang="en-US"/>
              <a:pPr algn="ctr">
                <a:defRPr/>
              </a:pPr>
              <a:t>18</a:t>
            </a:fld>
            <a:endParaRPr lang="en-US" altLang="zh-CN"/>
          </a:p>
        </p:txBody>
      </p:sp>
      <p:sp>
        <p:nvSpPr>
          <p:cNvPr id="32770" name="Text Box 3"/>
          <p:cNvSpPr txBox="1">
            <a:spLocks noChangeArrowheads="1"/>
          </p:cNvSpPr>
          <p:nvPr/>
        </p:nvSpPr>
        <p:spPr bwMode="auto">
          <a:xfrm>
            <a:off x="539750" y="328613"/>
            <a:ext cx="7056438" cy="579437"/>
          </a:xfrm>
          <a:prstGeom prst="rect">
            <a:avLst/>
          </a:prstGeom>
          <a:noFill/>
          <a:ln w="9525" algn="ctr">
            <a:noFill/>
            <a:miter lim="800000"/>
            <a:headEnd/>
            <a:tailEnd/>
          </a:ln>
        </p:spPr>
        <p:txBody>
          <a:bodyPr lIns="91394" tIns="45700" rIns="91394" bIns="45700">
            <a:spAutoFit/>
          </a:bodyPr>
          <a:lstStyle/>
          <a:p>
            <a:pPr marL="358775" indent="3175" defTabSz="912813">
              <a:spcBef>
                <a:spcPct val="50000"/>
              </a:spcBef>
            </a:pPr>
            <a:r>
              <a:rPr lang="en-US" altLang="zh-CN" sz="3200" b="1">
                <a:solidFill>
                  <a:srgbClr val="000099"/>
                </a:solidFill>
                <a:latin typeface="黑体" pitchFamily="2" charset="-122"/>
                <a:ea typeface="黑体" pitchFamily="2" charset="-122"/>
              </a:rPr>
              <a:t>ISIS</a:t>
            </a:r>
            <a:r>
              <a:rPr lang="zh-CN" altLang="en-US" sz="3200" b="1">
                <a:solidFill>
                  <a:srgbClr val="000099"/>
                </a:solidFill>
                <a:latin typeface="黑体" pitchFamily="2" charset="-122"/>
                <a:ea typeface="黑体" pitchFamily="2" charset="-122"/>
              </a:rPr>
              <a:t>系统新功能</a:t>
            </a:r>
          </a:p>
        </p:txBody>
      </p:sp>
      <p:sp>
        <p:nvSpPr>
          <p:cNvPr id="32771" name="Text Box 4"/>
          <p:cNvSpPr txBox="1">
            <a:spLocks noChangeArrowheads="1"/>
          </p:cNvSpPr>
          <p:nvPr/>
        </p:nvSpPr>
        <p:spPr bwMode="auto">
          <a:xfrm>
            <a:off x="500063" y="1285875"/>
            <a:ext cx="6911975" cy="461963"/>
          </a:xfrm>
          <a:prstGeom prst="rect">
            <a:avLst/>
          </a:prstGeom>
          <a:noFill/>
          <a:ln w="9525" algn="ctr">
            <a:noFill/>
            <a:miter lim="800000"/>
            <a:headEnd/>
            <a:tailEnd/>
          </a:ln>
        </p:spPr>
        <p:txBody>
          <a:bodyPr lIns="91394" tIns="45700" rIns="91394" bIns="45700">
            <a:spAutoFit/>
          </a:bodyPr>
          <a:lstStyle/>
          <a:p>
            <a:pPr marL="358775" indent="3175" defTabSz="912813">
              <a:spcBef>
                <a:spcPct val="50000"/>
              </a:spcBef>
            </a:pPr>
            <a:r>
              <a:rPr kumimoji="1" lang="zh-CN" altLang="en-US" sz="2400" b="1">
                <a:solidFill>
                  <a:srgbClr val="FF0000"/>
                </a:solidFill>
                <a:latin typeface="黑体" pitchFamily="2" charset="-122"/>
                <a:ea typeface="黑体" pitchFamily="2" charset="-122"/>
              </a:rPr>
              <a:t>申请书相似性检查</a:t>
            </a:r>
            <a:r>
              <a:rPr kumimoji="1" lang="en-US" altLang="zh-CN" sz="2400" b="1">
                <a:solidFill>
                  <a:srgbClr val="FF0000"/>
                </a:solidFill>
                <a:latin typeface="黑体" pitchFamily="2" charset="-122"/>
                <a:ea typeface="黑体" pitchFamily="2" charset="-122"/>
              </a:rPr>
              <a:t>-</a:t>
            </a:r>
            <a:r>
              <a:rPr kumimoji="1" lang="zh-CN" altLang="en-US" sz="2400" b="1">
                <a:solidFill>
                  <a:srgbClr val="FF0000"/>
                </a:solidFill>
                <a:latin typeface="黑体" pitchFamily="2" charset="-122"/>
                <a:ea typeface="黑体" pitchFamily="2" charset="-122"/>
              </a:rPr>
              <a:t>重点监测的内容</a:t>
            </a:r>
          </a:p>
        </p:txBody>
      </p:sp>
      <p:sp>
        <p:nvSpPr>
          <p:cNvPr id="32772" name="Text Box 5"/>
          <p:cNvSpPr txBox="1">
            <a:spLocks noChangeArrowheads="1"/>
          </p:cNvSpPr>
          <p:nvPr/>
        </p:nvSpPr>
        <p:spPr bwMode="auto">
          <a:xfrm>
            <a:off x="900113" y="1773238"/>
            <a:ext cx="7632700" cy="3992562"/>
          </a:xfrm>
          <a:prstGeom prst="rect">
            <a:avLst/>
          </a:prstGeom>
          <a:noFill/>
          <a:ln w="9525" algn="ctr">
            <a:noFill/>
            <a:miter lim="800000"/>
            <a:headEnd/>
            <a:tailEnd/>
          </a:ln>
        </p:spPr>
        <p:txBody>
          <a:bodyPr lIns="91394" tIns="45700" rIns="91394" bIns="45700">
            <a:spAutoFit/>
          </a:bodyPr>
          <a:lstStyle/>
          <a:p>
            <a:pPr marL="88900" defTabSz="912813">
              <a:lnSpc>
                <a:spcPct val="140000"/>
              </a:lnSpc>
            </a:pPr>
            <a:r>
              <a:rPr lang="en-US" altLang="zh-CN" sz="2400">
                <a:solidFill>
                  <a:srgbClr val="7030A0"/>
                </a:solidFill>
                <a:latin typeface="黑体" pitchFamily="2" charset="-122"/>
                <a:ea typeface="黑体" pitchFamily="2" charset="-122"/>
              </a:rPr>
              <a:t>1.</a:t>
            </a:r>
            <a:r>
              <a:rPr lang="zh-CN" altLang="en-US" sz="2000">
                <a:solidFill>
                  <a:srgbClr val="7030A0"/>
                </a:solidFill>
                <a:latin typeface="黑体" pitchFamily="2" charset="-122"/>
                <a:ea typeface="黑体" pitchFamily="2" charset="-122"/>
              </a:rPr>
              <a:t>不得将内容相同或相近的项目，以不同类型项目向同一科学部或不同科学部申请；</a:t>
            </a:r>
          </a:p>
          <a:p>
            <a:pPr marL="88900" defTabSz="912813">
              <a:lnSpc>
                <a:spcPct val="140000"/>
              </a:lnSpc>
            </a:pPr>
            <a:r>
              <a:rPr lang="en-US" altLang="zh-CN" sz="2000">
                <a:solidFill>
                  <a:srgbClr val="7030A0"/>
                </a:solidFill>
                <a:latin typeface="黑体" pitchFamily="2" charset="-122"/>
                <a:ea typeface="黑体" pitchFamily="2" charset="-122"/>
              </a:rPr>
              <a:t>2</a:t>
            </a:r>
            <a:r>
              <a:rPr lang="zh-CN" altLang="en-US" sz="2000">
                <a:solidFill>
                  <a:srgbClr val="7030A0"/>
                </a:solidFill>
                <a:latin typeface="黑体" pitchFamily="2" charset="-122"/>
                <a:ea typeface="黑体" pitchFamily="2" charset="-122"/>
              </a:rPr>
              <a:t>．受聘于一个以上依托单位的申请人，不得将内容相同或相近的项目，通过不同依托单位提出申请；</a:t>
            </a:r>
          </a:p>
          <a:p>
            <a:pPr marL="88900" defTabSz="912813">
              <a:lnSpc>
                <a:spcPct val="140000"/>
              </a:lnSpc>
            </a:pPr>
            <a:r>
              <a:rPr lang="en-US" altLang="zh-CN" sz="2000">
                <a:solidFill>
                  <a:srgbClr val="7030A0"/>
                </a:solidFill>
                <a:latin typeface="黑体" pitchFamily="2" charset="-122"/>
                <a:ea typeface="黑体" pitchFamily="2" charset="-122"/>
              </a:rPr>
              <a:t>3</a:t>
            </a:r>
            <a:r>
              <a:rPr lang="zh-CN" altLang="en-US" sz="2000">
                <a:solidFill>
                  <a:srgbClr val="7030A0"/>
                </a:solidFill>
                <a:latin typeface="黑体" pitchFamily="2" charset="-122"/>
                <a:ea typeface="黑体" pitchFamily="2" charset="-122"/>
              </a:rPr>
              <a:t>．不得将内容相同或相近的项目，以不同申请人的名义提出申请；</a:t>
            </a:r>
          </a:p>
          <a:p>
            <a:pPr marL="88900" defTabSz="912813">
              <a:lnSpc>
                <a:spcPct val="140000"/>
              </a:lnSpc>
            </a:pPr>
            <a:r>
              <a:rPr lang="en-US" altLang="zh-CN" sz="2000">
                <a:solidFill>
                  <a:srgbClr val="7030A0"/>
                </a:solidFill>
                <a:latin typeface="黑体" pitchFamily="2" charset="-122"/>
                <a:ea typeface="黑体" pitchFamily="2" charset="-122"/>
              </a:rPr>
              <a:t>4</a:t>
            </a:r>
            <a:r>
              <a:rPr lang="zh-CN" altLang="en-US" sz="2000">
                <a:solidFill>
                  <a:srgbClr val="7030A0"/>
                </a:solidFill>
                <a:latin typeface="黑体" pitchFamily="2" charset="-122"/>
                <a:ea typeface="黑体" pitchFamily="2" charset="-122"/>
              </a:rPr>
              <a:t>．不得将已获资助项目，向同一科学部或不同科学部提出重复资助申请。</a:t>
            </a:r>
          </a:p>
          <a:p>
            <a:pPr marL="88900" defTabSz="912813">
              <a:lnSpc>
                <a:spcPct val="140000"/>
              </a:lnSpc>
            </a:pPr>
            <a:r>
              <a:rPr lang="zh-CN" altLang="en-US" sz="2000">
                <a:solidFill>
                  <a:srgbClr val="7030A0"/>
                </a:solidFill>
                <a:latin typeface="黑体" pitchFamily="2" charset="-122"/>
                <a:ea typeface="黑体" pitchFamily="2" charset="-122"/>
              </a:rPr>
              <a:t>    以上情形如有查实，将视情节轻重给予处理，对确有学术不端行为者将提交监督委员会处理。</a:t>
            </a:r>
          </a:p>
        </p:txBody>
      </p:sp>
      <p:sp>
        <p:nvSpPr>
          <p:cNvPr id="430086" name="Rectangle 6"/>
          <p:cNvSpPr>
            <a:spLocks noChangeArrowheads="1"/>
          </p:cNvSpPr>
          <p:nvPr/>
        </p:nvSpPr>
        <p:spPr bwMode="auto">
          <a:xfrm>
            <a:off x="692151" y="1057276"/>
            <a:ext cx="7704137" cy="144462"/>
          </a:xfrm>
          <a:prstGeom prst="rect">
            <a:avLst/>
          </a:prstGeom>
          <a:gradFill rotWithShape="1">
            <a:gsLst>
              <a:gs pos="0">
                <a:srgbClr val="5E9EFF">
                  <a:alpha val="67999"/>
                </a:srgbClr>
              </a:gs>
              <a:gs pos="39999">
                <a:srgbClr val="85C2FF">
                  <a:alpha val="69600"/>
                </a:srgbClr>
              </a:gs>
              <a:gs pos="70000">
                <a:srgbClr val="C4D6EB">
                  <a:alpha val="70800"/>
                </a:srgbClr>
              </a:gs>
              <a:gs pos="100000">
                <a:srgbClr val="FFEBFA">
                  <a:alpha val="72000"/>
                </a:srgbClr>
              </a:gs>
            </a:gsLst>
            <a:lin ang="5400000" scaled="1"/>
          </a:gradFill>
          <a:ln w="9525" algn="ctr">
            <a:noFill/>
            <a:miter lim="800000"/>
            <a:headEnd/>
            <a:tailEnd/>
          </a:ln>
          <a:effectLst/>
        </p:spPr>
        <p:txBody>
          <a:bodyPr wrap="none" lIns="91394" tIns="45700" rIns="91394" bIns="45700" anchor="ctr"/>
          <a:lstStyle/>
          <a:p>
            <a:pPr fontAlgn="auto">
              <a:spcBef>
                <a:spcPts val="0"/>
              </a:spcBef>
              <a:spcAft>
                <a:spcPts val="0"/>
              </a:spcAft>
              <a:defRPr/>
            </a:pPr>
            <a:endParaRPr lang="zh-CN" altLang="en-US">
              <a:latin typeface="+mn-lt"/>
              <a:ea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5"/>
          <p:cNvSpPr>
            <a:spLocks noChangeArrowheads="1"/>
          </p:cNvSpPr>
          <p:nvPr/>
        </p:nvSpPr>
        <p:spPr bwMode="auto">
          <a:xfrm>
            <a:off x="142875" y="71438"/>
            <a:ext cx="8497888" cy="646112"/>
          </a:xfrm>
          <a:prstGeom prst="rect">
            <a:avLst/>
          </a:prstGeom>
          <a:noFill/>
          <a:ln w="9525">
            <a:noFill/>
            <a:miter lim="800000"/>
            <a:headEnd/>
            <a:tailEnd/>
          </a:ln>
        </p:spPr>
        <p:txBody>
          <a:bodyPr>
            <a:spAutoFit/>
          </a:bodyPr>
          <a:lstStyle/>
          <a:p>
            <a:r>
              <a:rPr lang="zh-CN" altLang="en-US" sz="3600">
                <a:solidFill>
                  <a:srgbClr val="FFFF00"/>
                </a:solidFill>
                <a:ea typeface="黑体" pitchFamily="2" charset="-122"/>
              </a:rPr>
              <a:t>三、基金参与人员超项检查</a:t>
            </a:r>
          </a:p>
        </p:txBody>
      </p:sp>
      <p:sp>
        <p:nvSpPr>
          <p:cNvPr id="33794" name="标题 1"/>
          <p:cNvSpPr>
            <a:spLocks noGrp="1"/>
          </p:cNvSpPr>
          <p:nvPr>
            <p:ph type="ctrTitle"/>
          </p:nvPr>
        </p:nvSpPr>
        <p:spPr>
          <a:xfrm>
            <a:off x="685800" y="2701925"/>
            <a:ext cx="7772400" cy="1470025"/>
          </a:xfrm>
        </p:spPr>
        <p:txBody>
          <a:bodyPr/>
          <a:lstStyle/>
          <a:p>
            <a:pPr eaLnBrk="1" hangingPunct="1"/>
            <a:endParaRPr lang="zh-CN" altLang="en-US" smtClean="0"/>
          </a:p>
        </p:txBody>
      </p:sp>
      <p:sp>
        <p:nvSpPr>
          <p:cNvPr id="5" name="副标题 2"/>
          <p:cNvSpPr>
            <a:spLocks noGrp="1"/>
          </p:cNvSpPr>
          <p:nvPr>
            <p:ph type="subTitle" idx="1"/>
          </p:nvPr>
        </p:nvSpPr>
        <p:spPr>
          <a:xfrm>
            <a:off x="1371600" y="4457700"/>
            <a:ext cx="6400800" cy="1752600"/>
          </a:xfrm>
        </p:spPr>
        <p:txBody>
          <a:bodyPr rtlCol="0">
            <a:normAutofit/>
          </a:bodyPr>
          <a:lstStyle/>
          <a:p>
            <a:pPr eaLnBrk="1" fontAlgn="auto" hangingPunct="1">
              <a:spcAft>
                <a:spcPts val="0"/>
              </a:spcAft>
              <a:buFont typeface="Arial" pitchFamily="34" charset="0"/>
              <a:buNone/>
              <a:defRPr/>
            </a:pPr>
            <a:endParaRPr lang="zh-CN" altLang="en-US"/>
          </a:p>
        </p:txBody>
      </p:sp>
      <p:sp>
        <p:nvSpPr>
          <p:cNvPr id="33796" name="矩形 9"/>
          <p:cNvSpPr>
            <a:spLocks noChangeArrowheads="1"/>
          </p:cNvSpPr>
          <p:nvPr/>
        </p:nvSpPr>
        <p:spPr bwMode="auto">
          <a:xfrm>
            <a:off x="2357438" y="1071563"/>
            <a:ext cx="6572250" cy="461962"/>
          </a:xfrm>
          <a:prstGeom prst="rect">
            <a:avLst/>
          </a:prstGeom>
          <a:noFill/>
          <a:ln w="9525">
            <a:solidFill>
              <a:srgbClr val="00B050"/>
            </a:solidFill>
            <a:miter lim="800000"/>
            <a:headEnd/>
            <a:tailEnd/>
          </a:ln>
        </p:spPr>
        <p:txBody>
          <a:bodyPr>
            <a:spAutoFit/>
          </a:bodyPr>
          <a:lstStyle/>
          <a:p>
            <a:pPr algn="ctr"/>
            <a:r>
              <a:rPr lang="en-US" altLang="zh-CN" sz="2400">
                <a:solidFill>
                  <a:srgbClr val="FF0000"/>
                </a:solidFill>
                <a:latin typeface="Calibri" pitchFamily="34" charset="0"/>
              </a:rPr>
              <a:t>http://www.nsfc.gov.cn/Portal0/default152.htm</a:t>
            </a:r>
            <a:endParaRPr lang="zh-CN" altLang="en-US" sz="2400">
              <a:solidFill>
                <a:srgbClr val="FF0000"/>
              </a:solidFill>
              <a:latin typeface="Calibri" pitchFamily="34" charset="0"/>
            </a:endParaRPr>
          </a:p>
        </p:txBody>
      </p:sp>
      <p:pic>
        <p:nvPicPr>
          <p:cNvPr id="33797" name="Picture 10" descr="4"/>
          <p:cNvPicPr>
            <a:picLocks noChangeAspect="1" noChangeArrowheads="1"/>
          </p:cNvPicPr>
          <p:nvPr/>
        </p:nvPicPr>
        <p:blipFill>
          <a:blip r:embed="rId2"/>
          <a:srcRect/>
          <a:stretch>
            <a:fillRect/>
          </a:stretch>
        </p:blipFill>
        <p:spPr bwMode="auto">
          <a:xfrm>
            <a:off x="0" y="1933575"/>
            <a:ext cx="9029700" cy="4924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txBox="1">
            <a:spLocks noChangeArrowheads="1"/>
          </p:cNvSpPr>
          <p:nvPr/>
        </p:nvSpPr>
        <p:spPr bwMode="auto">
          <a:xfrm>
            <a:off x="214313" y="0"/>
            <a:ext cx="8229600" cy="785813"/>
          </a:xfrm>
          <a:prstGeom prst="rect">
            <a:avLst/>
          </a:prstGeom>
          <a:noFill/>
          <a:ln w="9525">
            <a:noFill/>
            <a:miter lim="800000"/>
            <a:headEnd/>
            <a:tailEnd/>
          </a:ln>
        </p:spPr>
        <p:txBody>
          <a:bodyPr anchor="ctr"/>
          <a:lstStyle/>
          <a:p>
            <a:pPr algn="ctr"/>
            <a:r>
              <a:rPr lang="zh-CN" altLang="en-US" sz="3600">
                <a:solidFill>
                  <a:srgbClr val="FFFF00"/>
                </a:solidFill>
                <a:ea typeface="黑体" pitchFamily="2" charset="-122"/>
              </a:rPr>
              <a:t>内   容</a:t>
            </a:r>
          </a:p>
        </p:txBody>
      </p:sp>
      <p:sp>
        <p:nvSpPr>
          <p:cNvPr id="16386" name="Rectangle 3"/>
          <p:cNvSpPr txBox="1">
            <a:spLocks noChangeArrowheads="1"/>
          </p:cNvSpPr>
          <p:nvPr/>
        </p:nvSpPr>
        <p:spPr bwMode="auto">
          <a:xfrm>
            <a:off x="1357313" y="1643063"/>
            <a:ext cx="6500812" cy="4525962"/>
          </a:xfrm>
          <a:prstGeom prst="rect">
            <a:avLst/>
          </a:prstGeom>
          <a:noFill/>
          <a:ln w="9525">
            <a:noFill/>
            <a:miter lim="800000"/>
            <a:headEnd/>
            <a:tailEnd/>
          </a:ln>
        </p:spPr>
        <p:txBody>
          <a:bodyPr/>
          <a:lstStyle/>
          <a:p>
            <a:pPr marL="342900" indent="-342900">
              <a:lnSpc>
                <a:spcPct val="150000"/>
              </a:lnSpc>
              <a:spcBef>
                <a:spcPct val="20000"/>
              </a:spcBef>
              <a:buFont typeface="Wingdings" pitchFamily="2" charset="2"/>
              <a:buChar char="u"/>
            </a:pPr>
            <a:r>
              <a:rPr lang="zh-CN" altLang="en-US" sz="3200" b="1">
                <a:solidFill>
                  <a:srgbClr val="0000FF"/>
                </a:solidFill>
                <a:latin typeface="微软雅黑"/>
                <a:ea typeface="微软雅黑"/>
                <a:cs typeface="微软雅黑"/>
              </a:rPr>
              <a:t>一、基金委项目初审情况分析</a:t>
            </a:r>
            <a:endParaRPr lang="en-US" altLang="zh-CN" sz="3200" b="1">
              <a:solidFill>
                <a:srgbClr val="0000FF"/>
              </a:solidFill>
              <a:latin typeface="微软雅黑"/>
              <a:ea typeface="微软雅黑"/>
              <a:cs typeface="微软雅黑"/>
            </a:endParaRPr>
          </a:p>
          <a:p>
            <a:pPr marL="342900" indent="-342900">
              <a:lnSpc>
                <a:spcPct val="150000"/>
              </a:lnSpc>
              <a:spcBef>
                <a:spcPct val="20000"/>
              </a:spcBef>
              <a:buFont typeface="Wingdings" pitchFamily="2" charset="2"/>
              <a:buChar char="u"/>
            </a:pPr>
            <a:r>
              <a:rPr lang="zh-CN" altLang="en-US" sz="3200" b="1">
                <a:solidFill>
                  <a:srgbClr val="0000FF"/>
                </a:solidFill>
                <a:latin typeface="微软雅黑"/>
                <a:ea typeface="微软雅黑"/>
                <a:cs typeface="微软雅黑"/>
              </a:rPr>
              <a:t>二、</a:t>
            </a:r>
            <a:r>
              <a:rPr lang="en-US" altLang="zh-CN" sz="3200" b="1">
                <a:solidFill>
                  <a:srgbClr val="0000FF"/>
                </a:solidFill>
                <a:latin typeface="微软雅黑"/>
                <a:ea typeface="微软雅黑"/>
                <a:cs typeface="微软雅黑"/>
              </a:rPr>
              <a:t> 2013</a:t>
            </a:r>
            <a:r>
              <a:rPr lang="zh-CN" altLang="en-US" sz="3200" b="1">
                <a:solidFill>
                  <a:srgbClr val="0000FF"/>
                </a:solidFill>
                <a:latin typeface="微软雅黑"/>
                <a:ea typeface="微软雅黑"/>
                <a:cs typeface="微软雅黑"/>
              </a:rPr>
              <a:t>年资助政策的调整</a:t>
            </a:r>
          </a:p>
          <a:p>
            <a:pPr marL="342900" indent="-342900">
              <a:lnSpc>
                <a:spcPct val="150000"/>
              </a:lnSpc>
              <a:spcBef>
                <a:spcPct val="20000"/>
              </a:spcBef>
              <a:buFont typeface="Wingdings" pitchFamily="2" charset="2"/>
              <a:buChar char="u"/>
            </a:pPr>
            <a:r>
              <a:rPr lang="zh-CN" altLang="en-US" sz="3200" b="1">
                <a:solidFill>
                  <a:srgbClr val="0000FF"/>
                </a:solidFill>
                <a:latin typeface="微软雅黑"/>
                <a:ea typeface="微软雅黑"/>
                <a:cs typeface="微软雅黑"/>
              </a:rPr>
              <a:t>三、参与人超项检查</a:t>
            </a:r>
            <a:endParaRPr lang="en-US" altLang="zh-CN" sz="3200" b="1">
              <a:solidFill>
                <a:srgbClr val="0000FF"/>
              </a:solidFill>
              <a:latin typeface="微软雅黑"/>
              <a:ea typeface="微软雅黑"/>
              <a:cs typeface="微软雅黑"/>
            </a:endParaRPr>
          </a:p>
          <a:p>
            <a:pPr marL="342900" indent="-342900">
              <a:lnSpc>
                <a:spcPct val="150000"/>
              </a:lnSpc>
              <a:spcBef>
                <a:spcPct val="20000"/>
              </a:spcBef>
            </a:pPr>
            <a:endParaRPr lang="zh-CN" altLang="en-US" sz="3200" b="1">
              <a:solidFill>
                <a:srgbClr val="0000FF"/>
              </a:solidFill>
              <a:latin typeface="微软雅黑"/>
              <a:ea typeface="微软雅黑"/>
              <a:cs typeface="微软雅黑"/>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3"/>
          <p:cNvSpPr>
            <a:spLocks noChangeArrowheads="1"/>
          </p:cNvSpPr>
          <p:nvPr/>
        </p:nvSpPr>
        <p:spPr bwMode="auto">
          <a:xfrm>
            <a:off x="3286125" y="1071563"/>
            <a:ext cx="3654425" cy="369887"/>
          </a:xfrm>
          <a:prstGeom prst="rect">
            <a:avLst/>
          </a:prstGeom>
          <a:noFill/>
          <a:ln w="9525">
            <a:solidFill>
              <a:srgbClr val="00B050"/>
            </a:solidFill>
            <a:miter lim="800000"/>
            <a:headEnd/>
            <a:tailEnd/>
          </a:ln>
        </p:spPr>
        <p:txBody>
          <a:bodyPr wrap="none">
            <a:spAutoFit/>
          </a:bodyPr>
          <a:lstStyle/>
          <a:p>
            <a:r>
              <a:rPr lang="en-US" altLang="zh-CN">
                <a:solidFill>
                  <a:srgbClr val="FF0000"/>
                </a:solidFill>
                <a:latin typeface="Calibri" pitchFamily="34" charset="0"/>
              </a:rPr>
              <a:t>http://isisn.nsfc.gov.cn/egrantweb/</a:t>
            </a:r>
            <a:endParaRPr lang="zh-CN" altLang="en-US">
              <a:solidFill>
                <a:srgbClr val="FF0000"/>
              </a:solidFill>
              <a:latin typeface="Calibri" pitchFamily="34" charset="0"/>
            </a:endParaRPr>
          </a:p>
        </p:txBody>
      </p:sp>
      <p:sp>
        <p:nvSpPr>
          <p:cNvPr id="7" name="矩形 6"/>
          <p:cNvSpPr/>
          <p:nvPr/>
        </p:nvSpPr>
        <p:spPr>
          <a:xfrm>
            <a:off x="214313" y="428625"/>
            <a:ext cx="6429375" cy="369888"/>
          </a:xfrm>
          <a:prstGeom prst="rect">
            <a:avLst/>
          </a:prstGeom>
        </p:spPr>
        <p:txBody>
          <a:bodyPr>
            <a:spAutoFit/>
          </a:bodyPr>
          <a:lstStyle/>
          <a:p>
            <a:pPr fontAlgn="auto">
              <a:spcBef>
                <a:spcPts val="0"/>
              </a:spcBef>
              <a:spcAft>
                <a:spcPts val="0"/>
              </a:spcAft>
              <a:defRPr/>
            </a:pPr>
            <a:r>
              <a:rPr lang="en-US" b="1" dirty="0">
                <a:solidFill>
                  <a:srgbClr val="7030A0"/>
                </a:solidFill>
                <a:latin typeface="+mn-ea"/>
                <a:ea typeface="+mn-ea"/>
              </a:rPr>
              <a:t>2</a:t>
            </a:r>
            <a:r>
              <a:rPr lang="zh-CN" altLang="en-US" b="1" dirty="0">
                <a:solidFill>
                  <a:srgbClr val="7030A0"/>
                </a:solidFill>
                <a:latin typeface="+mn-ea"/>
                <a:ea typeface="+mn-ea"/>
              </a:rPr>
              <a:t>、</a:t>
            </a:r>
            <a:r>
              <a:rPr lang="en-US" b="1" dirty="0">
                <a:solidFill>
                  <a:srgbClr val="7030A0"/>
                </a:solidFill>
                <a:latin typeface="+mn-ea"/>
                <a:ea typeface="+mn-ea"/>
              </a:rPr>
              <a:t> </a:t>
            </a:r>
            <a:r>
              <a:rPr lang="zh-CN" altLang="en-US" b="1" dirty="0">
                <a:solidFill>
                  <a:srgbClr val="7030A0"/>
                </a:solidFill>
                <a:latin typeface="+mn-ea"/>
                <a:ea typeface="+mn-ea"/>
              </a:rPr>
              <a:t>点击进入基金委信息系统</a:t>
            </a:r>
            <a:r>
              <a:rPr lang="en-US" altLang="zh-CN" b="1" dirty="0">
                <a:solidFill>
                  <a:srgbClr val="7030A0"/>
                </a:solidFill>
                <a:latin typeface="+mn-ea"/>
                <a:ea typeface="+mn-ea"/>
              </a:rPr>
              <a:t>―――</a:t>
            </a:r>
            <a:r>
              <a:rPr lang="zh-CN" altLang="en-US" b="1" dirty="0">
                <a:solidFill>
                  <a:srgbClr val="7030A0"/>
                </a:solidFill>
                <a:latin typeface="+mn-ea"/>
                <a:ea typeface="+mn-ea"/>
              </a:rPr>
              <a:t>点击左上角项目检索</a:t>
            </a:r>
          </a:p>
        </p:txBody>
      </p:sp>
      <p:pic>
        <p:nvPicPr>
          <p:cNvPr id="34819" name="Picture 8" descr="1"/>
          <p:cNvPicPr>
            <a:picLocks noChangeAspect="1" noChangeArrowheads="1"/>
          </p:cNvPicPr>
          <p:nvPr/>
        </p:nvPicPr>
        <p:blipFill>
          <a:blip r:embed="rId2"/>
          <a:srcRect/>
          <a:stretch>
            <a:fillRect/>
          </a:stretch>
        </p:blipFill>
        <p:spPr bwMode="auto">
          <a:xfrm>
            <a:off x="0" y="1628775"/>
            <a:ext cx="8964613" cy="4857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5750" y="428625"/>
            <a:ext cx="3089275" cy="369888"/>
          </a:xfrm>
          <a:prstGeom prst="rect">
            <a:avLst/>
          </a:prstGeom>
        </p:spPr>
        <p:txBody>
          <a:bodyPr wrap="none">
            <a:spAutoFit/>
          </a:bodyPr>
          <a:lstStyle/>
          <a:p>
            <a:pPr fontAlgn="auto">
              <a:spcBef>
                <a:spcPts val="0"/>
              </a:spcBef>
              <a:spcAft>
                <a:spcPts val="0"/>
              </a:spcAft>
              <a:defRPr/>
            </a:pPr>
            <a:r>
              <a:rPr lang="en-US" b="1" dirty="0">
                <a:solidFill>
                  <a:srgbClr val="7030A0"/>
                </a:solidFill>
                <a:latin typeface="+mn-ea"/>
                <a:ea typeface="+mn-ea"/>
              </a:rPr>
              <a:t>3</a:t>
            </a:r>
            <a:r>
              <a:rPr lang="zh-CN" altLang="en-US" b="1" dirty="0">
                <a:solidFill>
                  <a:srgbClr val="7030A0"/>
                </a:solidFill>
                <a:latin typeface="+mn-ea"/>
                <a:ea typeface="+mn-ea"/>
              </a:rPr>
              <a:t>、点击人员获资助项目查询</a:t>
            </a:r>
          </a:p>
        </p:txBody>
      </p:sp>
      <p:pic>
        <p:nvPicPr>
          <p:cNvPr id="35844" name="Picture 4" descr="5"/>
          <p:cNvPicPr>
            <a:picLocks noChangeAspect="1" noChangeArrowheads="1"/>
          </p:cNvPicPr>
          <p:nvPr/>
        </p:nvPicPr>
        <p:blipFill>
          <a:blip r:embed="rId2"/>
          <a:srcRect/>
          <a:stretch>
            <a:fillRect/>
          </a:stretch>
        </p:blipFill>
        <p:spPr bwMode="auto">
          <a:xfrm>
            <a:off x="0" y="1047750"/>
            <a:ext cx="8734425" cy="5810250"/>
          </a:xfrm>
          <a:prstGeom prst="rect">
            <a:avLst/>
          </a:prstGeom>
          <a:noFill/>
        </p:spPr>
      </p:pic>
      <p:sp>
        <p:nvSpPr>
          <p:cNvPr id="35845" name="矩形 3"/>
          <p:cNvSpPr>
            <a:spLocks noChangeArrowheads="1"/>
          </p:cNvSpPr>
          <p:nvPr/>
        </p:nvSpPr>
        <p:spPr bwMode="auto">
          <a:xfrm>
            <a:off x="1331913" y="3933825"/>
            <a:ext cx="6192837" cy="466725"/>
          </a:xfrm>
          <a:prstGeom prst="rect">
            <a:avLst/>
          </a:prstGeom>
          <a:noFill/>
          <a:ln w="9525">
            <a:solidFill>
              <a:srgbClr val="00B050"/>
            </a:solidFill>
            <a:miter lim="800000"/>
            <a:headEnd/>
            <a:tailEnd/>
          </a:ln>
        </p:spPr>
        <p:txBody>
          <a:bodyPr>
            <a:spAutoFit/>
          </a:bodyPr>
          <a:lstStyle/>
          <a:p>
            <a:pPr algn="ctr"/>
            <a:r>
              <a:rPr lang="en-US" altLang="zh-CN" sz="2400">
                <a:solidFill>
                  <a:srgbClr val="FF0000"/>
                </a:solidFill>
                <a:latin typeface="Calibri" pitchFamily="34" charset="0"/>
              </a:rPr>
              <a:t>http://isis.nsfc.gov.cn/portal/proj_search.asp</a:t>
            </a:r>
            <a:endParaRPr lang="zh-CN" altLang="en-US" sz="2400">
              <a:solidFill>
                <a:srgbClr val="FF0000"/>
              </a:solidFill>
              <a:latin typeface="Calibri" pitchFamily="34"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矩形 9"/>
          <p:cNvSpPr>
            <a:spLocks noChangeArrowheads="1"/>
          </p:cNvSpPr>
          <p:nvPr/>
        </p:nvSpPr>
        <p:spPr bwMode="auto">
          <a:xfrm>
            <a:off x="285750" y="285750"/>
            <a:ext cx="7715250" cy="369888"/>
          </a:xfrm>
          <a:prstGeom prst="rect">
            <a:avLst/>
          </a:prstGeom>
          <a:noFill/>
          <a:ln w="9525">
            <a:noFill/>
            <a:miter lim="800000"/>
            <a:headEnd/>
            <a:tailEnd/>
          </a:ln>
        </p:spPr>
        <p:txBody>
          <a:bodyPr>
            <a:spAutoFit/>
          </a:bodyPr>
          <a:lstStyle/>
          <a:p>
            <a:r>
              <a:rPr lang="en-US" altLang="zh-CN" b="1">
                <a:solidFill>
                  <a:srgbClr val="7030A0"/>
                </a:solidFill>
                <a:latin typeface="Calibri" pitchFamily="34" charset="0"/>
              </a:rPr>
              <a:t>4</a:t>
            </a:r>
            <a:r>
              <a:rPr lang="zh-CN" altLang="en-US" b="1">
                <a:solidFill>
                  <a:srgbClr val="7030A0"/>
                </a:solidFill>
                <a:latin typeface="Calibri" pitchFamily="34" charset="0"/>
              </a:rPr>
              <a:t>、在姓名栏和单位名称中输入查询人名和单位名，之后检索</a:t>
            </a:r>
          </a:p>
        </p:txBody>
      </p:sp>
      <p:pic>
        <p:nvPicPr>
          <p:cNvPr id="36868" name="Picture 4" descr="6"/>
          <p:cNvPicPr>
            <a:picLocks noChangeAspect="1" noChangeArrowheads="1"/>
          </p:cNvPicPr>
          <p:nvPr/>
        </p:nvPicPr>
        <p:blipFill>
          <a:blip r:embed="rId2"/>
          <a:srcRect/>
          <a:stretch>
            <a:fillRect/>
          </a:stretch>
        </p:blipFill>
        <p:spPr bwMode="auto">
          <a:xfrm>
            <a:off x="179388" y="765175"/>
            <a:ext cx="8820150" cy="5900738"/>
          </a:xfrm>
          <a:prstGeom prst="rect">
            <a:avLst/>
          </a:prstGeom>
          <a:noFill/>
        </p:spPr>
      </p:pic>
      <p:sp>
        <p:nvSpPr>
          <p:cNvPr id="36869" name="矩形 2"/>
          <p:cNvSpPr>
            <a:spLocks noChangeArrowheads="1"/>
          </p:cNvSpPr>
          <p:nvPr/>
        </p:nvSpPr>
        <p:spPr bwMode="auto">
          <a:xfrm>
            <a:off x="755650" y="4221163"/>
            <a:ext cx="5929313" cy="466725"/>
          </a:xfrm>
          <a:prstGeom prst="rect">
            <a:avLst/>
          </a:prstGeom>
          <a:noFill/>
          <a:ln w="9525">
            <a:solidFill>
              <a:srgbClr val="00B050"/>
            </a:solidFill>
            <a:miter lim="800000"/>
            <a:headEnd/>
            <a:tailEnd/>
          </a:ln>
        </p:spPr>
        <p:txBody>
          <a:bodyPr>
            <a:spAutoFit/>
          </a:bodyPr>
          <a:lstStyle/>
          <a:p>
            <a:r>
              <a:rPr lang="en-US" altLang="zh-CN" sz="2400">
                <a:solidFill>
                  <a:srgbClr val="FF0000"/>
                </a:solidFill>
                <a:latin typeface="Calibri" pitchFamily="34" charset="0"/>
              </a:rPr>
              <a:t>http://isis.nsfc.gov.cn/portal/psnsearch.asp</a:t>
            </a:r>
            <a:endParaRPr lang="zh-CN" altLang="en-US" sz="2400">
              <a:solidFill>
                <a:srgbClr val="FF0000"/>
              </a:solidFill>
              <a:latin typeface="Calibri" pitchFamily="34"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5"/>
          <p:cNvSpPr>
            <a:spLocks noChangeArrowheads="1"/>
          </p:cNvSpPr>
          <p:nvPr/>
        </p:nvSpPr>
        <p:spPr bwMode="auto">
          <a:xfrm>
            <a:off x="3071813" y="2428875"/>
            <a:ext cx="4668837" cy="1079500"/>
          </a:xfrm>
          <a:prstGeom prst="rect">
            <a:avLst/>
          </a:prstGeom>
          <a:noFill/>
          <a:ln w="9525">
            <a:noFill/>
            <a:miter lim="800000"/>
            <a:headEnd/>
            <a:tailEnd/>
          </a:ln>
        </p:spPr>
        <p:txBody>
          <a:bodyPr>
            <a:spAutoFit/>
          </a:bodyPr>
          <a:lstStyle/>
          <a:p>
            <a:pPr>
              <a:lnSpc>
                <a:spcPct val="120000"/>
              </a:lnSpc>
            </a:pPr>
            <a:r>
              <a:rPr lang="zh-CN" altLang="en-US" sz="5400">
                <a:solidFill>
                  <a:srgbClr val="0000FF"/>
                </a:solidFill>
                <a:latin typeface="黑体" pitchFamily="2" charset="-122"/>
                <a:ea typeface="黑体" pitchFamily="2" charset="-122"/>
              </a:rPr>
              <a:t>新年快乐！</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5"/>
          <p:cNvSpPr>
            <a:spLocks noChangeArrowheads="1"/>
          </p:cNvSpPr>
          <p:nvPr/>
        </p:nvSpPr>
        <p:spPr bwMode="auto">
          <a:xfrm>
            <a:off x="214313" y="0"/>
            <a:ext cx="8497887" cy="646113"/>
          </a:xfrm>
          <a:prstGeom prst="rect">
            <a:avLst/>
          </a:prstGeom>
          <a:noFill/>
          <a:ln w="9525">
            <a:noFill/>
            <a:miter lim="800000"/>
            <a:headEnd/>
            <a:tailEnd/>
          </a:ln>
        </p:spPr>
        <p:txBody>
          <a:bodyPr>
            <a:spAutoFit/>
          </a:bodyPr>
          <a:lstStyle/>
          <a:p>
            <a:r>
              <a:rPr lang="zh-CN" altLang="en-US" sz="3600">
                <a:solidFill>
                  <a:srgbClr val="FFFF00"/>
                </a:solidFill>
                <a:ea typeface="黑体" pitchFamily="2" charset="-122"/>
              </a:rPr>
              <a:t>一、</a:t>
            </a:r>
            <a:r>
              <a:rPr lang="en-US" altLang="zh-CN" sz="3600">
                <a:solidFill>
                  <a:srgbClr val="FFFF00"/>
                </a:solidFill>
                <a:ea typeface="黑体" pitchFamily="2" charset="-122"/>
              </a:rPr>
              <a:t>2012</a:t>
            </a:r>
            <a:r>
              <a:rPr lang="zh-CN" altLang="en-US" sz="3600">
                <a:solidFill>
                  <a:srgbClr val="FFFF00"/>
                </a:solidFill>
                <a:ea typeface="黑体" pitchFamily="2" charset="-122"/>
              </a:rPr>
              <a:t>年基金委项目初审情况</a:t>
            </a:r>
          </a:p>
        </p:txBody>
      </p:sp>
      <p:sp>
        <p:nvSpPr>
          <p:cNvPr id="17410" name="Rectangle 3"/>
          <p:cNvSpPr txBox="1">
            <a:spLocks noChangeArrowheads="1"/>
          </p:cNvSpPr>
          <p:nvPr/>
        </p:nvSpPr>
        <p:spPr bwMode="auto">
          <a:xfrm>
            <a:off x="450850" y="1087438"/>
            <a:ext cx="8072438" cy="2652712"/>
          </a:xfrm>
          <a:prstGeom prst="rect">
            <a:avLst/>
          </a:prstGeom>
          <a:noFill/>
          <a:ln w="9525">
            <a:noFill/>
            <a:miter lim="800000"/>
            <a:headEnd/>
            <a:tailEnd/>
          </a:ln>
        </p:spPr>
        <p:txBody>
          <a:bodyPr/>
          <a:lstStyle/>
          <a:p>
            <a:pPr>
              <a:lnSpc>
                <a:spcPct val="115000"/>
              </a:lnSpc>
              <a:spcBef>
                <a:spcPct val="20000"/>
              </a:spcBef>
              <a:buFont typeface="Wingdings" pitchFamily="2" charset="2"/>
              <a:buNone/>
            </a:pPr>
            <a:r>
              <a:rPr lang="en-US" altLang="zh-CN" sz="2400" b="1">
                <a:latin typeface="楷体"/>
                <a:ea typeface="楷体"/>
                <a:cs typeface="楷体"/>
              </a:rPr>
              <a:t>   </a:t>
            </a:r>
            <a:r>
              <a:rPr lang="zh-CN" altLang="en-US" sz="2400" b="1">
                <a:solidFill>
                  <a:srgbClr val="000066"/>
                </a:solidFill>
                <a:latin typeface="楷体"/>
                <a:ea typeface="楷体"/>
                <a:cs typeface="楷体"/>
              </a:rPr>
              <a:t>经初审， </a:t>
            </a:r>
            <a:r>
              <a:rPr lang="en-US" altLang="zh-CN" sz="2400" b="1">
                <a:solidFill>
                  <a:srgbClr val="000066"/>
                </a:solidFill>
                <a:latin typeface="楷体"/>
                <a:ea typeface="楷体"/>
                <a:cs typeface="楷体"/>
              </a:rPr>
              <a:t>2012</a:t>
            </a:r>
            <a:r>
              <a:rPr lang="zh-CN" altLang="en-US" sz="2400" b="1">
                <a:solidFill>
                  <a:srgbClr val="000066"/>
                </a:solidFill>
                <a:latin typeface="楷体"/>
                <a:ea typeface="楷体"/>
                <a:cs typeface="楷体"/>
              </a:rPr>
              <a:t>年不予受理项目共</a:t>
            </a:r>
            <a:r>
              <a:rPr lang="en-US" altLang="zh-CN" sz="2400" b="1">
                <a:solidFill>
                  <a:srgbClr val="000066"/>
                </a:solidFill>
                <a:latin typeface="楷体"/>
                <a:ea typeface="楷体"/>
                <a:cs typeface="楷体"/>
              </a:rPr>
              <a:t>5141</a:t>
            </a:r>
            <a:r>
              <a:rPr lang="zh-CN" altLang="en-US" sz="2400" b="1">
                <a:solidFill>
                  <a:srgbClr val="000066"/>
                </a:solidFill>
                <a:latin typeface="楷体"/>
                <a:ea typeface="楷体"/>
                <a:cs typeface="楷体"/>
              </a:rPr>
              <a:t>项，涉及</a:t>
            </a:r>
            <a:r>
              <a:rPr lang="en-US" altLang="zh-CN" sz="2400" b="1">
                <a:solidFill>
                  <a:srgbClr val="000066"/>
                </a:solidFill>
                <a:latin typeface="楷体"/>
                <a:ea typeface="楷体"/>
                <a:cs typeface="楷体"/>
              </a:rPr>
              <a:t>1125</a:t>
            </a:r>
            <a:r>
              <a:rPr lang="zh-CN" altLang="en-US" sz="2400" b="1">
                <a:solidFill>
                  <a:srgbClr val="000066"/>
                </a:solidFill>
                <a:latin typeface="楷体"/>
                <a:ea typeface="楷体"/>
                <a:cs typeface="楷体"/>
              </a:rPr>
              <a:t>个依托单位，占全部依托单位的</a:t>
            </a:r>
            <a:r>
              <a:rPr lang="en-US" altLang="zh-CN" sz="2400" b="1">
                <a:solidFill>
                  <a:srgbClr val="000066"/>
                </a:solidFill>
                <a:latin typeface="楷体"/>
                <a:ea typeface="楷体"/>
                <a:cs typeface="楷体"/>
              </a:rPr>
              <a:t>51.65%</a:t>
            </a:r>
            <a:r>
              <a:rPr lang="zh-CN" altLang="en-US" sz="2400" b="1">
                <a:solidFill>
                  <a:srgbClr val="000066"/>
                </a:solidFill>
                <a:latin typeface="楷体"/>
                <a:ea typeface="楷体"/>
                <a:cs typeface="楷体"/>
              </a:rPr>
              <a:t>。其中</a:t>
            </a:r>
            <a:r>
              <a:rPr lang="en-US" altLang="zh-CN" sz="2400" b="1">
                <a:solidFill>
                  <a:srgbClr val="000066"/>
                </a:solidFill>
                <a:latin typeface="楷体"/>
                <a:ea typeface="楷体"/>
                <a:cs typeface="楷体"/>
              </a:rPr>
              <a:t>:</a:t>
            </a:r>
          </a:p>
          <a:p>
            <a:pPr>
              <a:lnSpc>
                <a:spcPct val="115000"/>
              </a:lnSpc>
              <a:spcBef>
                <a:spcPct val="20000"/>
              </a:spcBef>
              <a:buFont typeface="Arial" charset="0"/>
              <a:buChar char="•"/>
            </a:pPr>
            <a:r>
              <a:rPr lang="zh-CN" altLang="en-US" sz="2400" b="1">
                <a:solidFill>
                  <a:srgbClr val="000066"/>
                </a:solidFill>
                <a:latin typeface="楷体"/>
                <a:ea typeface="楷体"/>
                <a:cs typeface="楷体"/>
              </a:rPr>
              <a:t>  不予受理率达</a:t>
            </a:r>
            <a:r>
              <a:rPr lang="en-US" altLang="zh-CN" sz="2400" b="1">
                <a:solidFill>
                  <a:srgbClr val="000066"/>
                </a:solidFill>
                <a:latin typeface="楷体"/>
                <a:ea typeface="楷体"/>
                <a:cs typeface="楷体"/>
              </a:rPr>
              <a:t>100%</a:t>
            </a:r>
            <a:r>
              <a:rPr lang="zh-CN" altLang="en-US" sz="2400" b="1">
                <a:solidFill>
                  <a:srgbClr val="000066"/>
                </a:solidFill>
                <a:latin typeface="楷体"/>
                <a:ea typeface="楷体"/>
                <a:cs typeface="楷体"/>
              </a:rPr>
              <a:t>的，   共 </a:t>
            </a:r>
            <a:r>
              <a:rPr lang="en-US" altLang="zh-CN" sz="2400" b="1">
                <a:solidFill>
                  <a:srgbClr val="FF0000"/>
                </a:solidFill>
                <a:latin typeface="楷体"/>
                <a:ea typeface="楷体"/>
                <a:cs typeface="楷体"/>
              </a:rPr>
              <a:t>38 </a:t>
            </a:r>
            <a:r>
              <a:rPr lang="zh-CN" altLang="en-US" sz="2400" b="1">
                <a:solidFill>
                  <a:srgbClr val="000066"/>
                </a:solidFill>
                <a:latin typeface="楷体"/>
                <a:ea typeface="楷体"/>
                <a:cs typeface="楷体"/>
              </a:rPr>
              <a:t>个依托单位；</a:t>
            </a:r>
          </a:p>
          <a:p>
            <a:pPr>
              <a:lnSpc>
                <a:spcPct val="115000"/>
              </a:lnSpc>
              <a:spcBef>
                <a:spcPct val="20000"/>
              </a:spcBef>
              <a:buFont typeface="Arial" charset="0"/>
              <a:buChar char="•"/>
            </a:pPr>
            <a:r>
              <a:rPr lang="zh-CN" altLang="en-US" sz="2400" b="1">
                <a:solidFill>
                  <a:srgbClr val="000066"/>
                </a:solidFill>
                <a:latin typeface="楷体"/>
                <a:ea typeface="楷体"/>
                <a:cs typeface="楷体"/>
              </a:rPr>
              <a:t>  不予受理率达</a:t>
            </a:r>
            <a:r>
              <a:rPr lang="en-US" altLang="zh-CN" sz="2400" b="1">
                <a:solidFill>
                  <a:srgbClr val="000066"/>
                </a:solidFill>
                <a:latin typeface="楷体"/>
                <a:ea typeface="楷体"/>
                <a:cs typeface="楷体"/>
              </a:rPr>
              <a:t>60%</a:t>
            </a:r>
            <a:r>
              <a:rPr lang="zh-CN" altLang="en-US" sz="2400" b="1">
                <a:solidFill>
                  <a:srgbClr val="000066"/>
                </a:solidFill>
                <a:latin typeface="楷体"/>
                <a:ea typeface="楷体"/>
                <a:cs typeface="楷体"/>
              </a:rPr>
              <a:t>以上的，共 </a:t>
            </a:r>
            <a:r>
              <a:rPr lang="en-US" altLang="zh-CN" sz="2400" b="1">
                <a:solidFill>
                  <a:srgbClr val="FF0000"/>
                </a:solidFill>
                <a:latin typeface="楷体"/>
                <a:ea typeface="楷体"/>
                <a:cs typeface="楷体"/>
              </a:rPr>
              <a:t>55 </a:t>
            </a:r>
            <a:r>
              <a:rPr lang="zh-CN" altLang="en-US" sz="2400" b="1">
                <a:solidFill>
                  <a:srgbClr val="000066"/>
                </a:solidFill>
                <a:latin typeface="楷体"/>
                <a:ea typeface="楷体"/>
                <a:cs typeface="楷体"/>
              </a:rPr>
              <a:t>个依托单位；</a:t>
            </a:r>
          </a:p>
          <a:p>
            <a:pPr>
              <a:lnSpc>
                <a:spcPct val="115000"/>
              </a:lnSpc>
              <a:spcBef>
                <a:spcPct val="20000"/>
              </a:spcBef>
              <a:buFont typeface="Arial" charset="0"/>
              <a:buChar char="•"/>
            </a:pPr>
            <a:r>
              <a:rPr lang="zh-CN" altLang="en-US" sz="2400" b="1">
                <a:solidFill>
                  <a:srgbClr val="000066"/>
                </a:solidFill>
                <a:latin typeface="楷体"/>
                <a:ea typeface="楷体"/>
                <a:cs typeface="楷体"/>
              </a:rPr>
              <a:t>  不予受理率达</a:t>
            </a:r>
            <a:r>
              <a:rPr lang="en-US" altLang="zh-CN" sz="2400" b="1">
                <a:solidFill>
                  <a:srgbClr val="000066"/>
                </a:solidFill>
                <a:latin typeface="楷体"/>
                <a:ea typeface="楷体"/>
                <a:cs typeface="楷体"/>
              </a:rPr>
              <a:t>40%</a:t>
            </a:r>
            <a:r>
              <a:rPr lang="zh-CN" altLang="en-US" sz="2400" b="1">
                <a:solidFill>
                  <a:srgbClr val="000066"/>
                </a:solidFill>
                <a:latin typeface="楷体"/>
                <a:ea typeface="楷体"/>
                <a:cs typeface="楷体"/>
              </a:rPr>
              <a:t>以上的，共</a:t>
            </a:r>
            <a:r>
              <a:rPr lang="en-US" altLang="zh-CN" sz="2400" b="1">
                <a:solidFill>
                  <a:srgbClr val="FF0000"/>
                </a:solidFill>
                <a:latin typeface="楷体"/>
                <a:ea typeface="楷体"/>
                <a:cs typeface="楷体"/>
              </a:rPr>
              <a:t>109 </a:t>
            </a:r>
            <a:r>
              <a:rPr lang="zh-CN" altLang="en-US" sz="2400" b="1">
                <a:solidFill>
                  <a:srgbClr val="000066"/>
                </a:solidFill>
                <a:latin typeface="楷体"/>
                <a:ea typeface="楷体"/>
                <a:cs typeface="楷体"/>
              </a:rPr>
              <a:t>个依托单位。</a:t>
            </a:r>
          </a:p>
        </p:txBody>
      </p:sp>
      <p:graphicFrame>
        <p:nvGraphicFramePr>
          <p:cNvPr id="7" name="Group 35"/>
          <p:cNvGraphicFramePr>
            <a:graphicFrameLocks/>
          </p:cNvGraphicFramePr>
          <p:nvPr/>
        </p:nvGraphicFramePr>
        <p:xfrm>
          <a:off x="1500188" y="3944938"/>
          <a:ext cx="5903912" cy="2341562"/>
        </p:xfrm>
        <a:graphic>
          <a:graphicData uri="http://schemas.openxmlformats.org/drawingml/2006/table">
            <a:tbl>
              <a:tblPr/>
              <a:tblGrid>
                <a:gridCol w="1871663"/>
                <a:gridCol w="1728787"/>
                <a:gridCol w="2303463"/>
              </a:tblGrid>
              <a:tr h="67468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黑体" pitchFamily="49" charset="-122"/>
                        </a:rPr>
                        <a:t>不予受理率</a:t>
                      </a:r>
                      <a:endParaRPr kumimoji="0" lang="zh-CN" altLang="en-US" sz="2000" b="0" i="0" u="none" strike="noStrike" cap="none" normalizeH="0" baseline="0" smtClean="0">
                        <a:ln>
                          <a:noFill/>
                        </a:ln>
                        <a:solidFill>
                          <a:schemeClr val="tx1"/>
                        </a:solidFill>
                        <a:effectLst/>
                        <a:latin typeface="Arial" pitchFamily="34" charset="0"/>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黑体" pitchFamily="49" charset="-122"/>
                        </a:rPr>
                        <a:t>依托单位数</a:t>
                      </a:r>
                      <a:endParaRPr kumimoji="0" lang="zh-CN" altLang="en-US" sz="2000" b="0" i="0" u="none" strike="noStrike" cap="none" normalizeH="0" baseline="0" smtClean="0">
                        <a:ln>
                          <a:noFill/>
                        </a:ln>
                        <a:solidFill>
                          <a:schemeClr val="tx1"/>
                        </a:solidFill>
                        <a:effectLst/>
                        <a:latin typeface="Arial" pitchFamily="34" charset="0"/>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宋体" pitchFamily="2" charset="-122"/>
                          <a:ea typeface="黑体" pitchFamily="49" charset="-122"/>
                        </a:rPr>
                        <a:t>不予受理项目数</a:t>
                      </a:r>
                      <a:endParaRPr kumimoji="0" lang="zh-CN" altLang="en-US" sz="2000" b="0" i="0" u="none" strike="noStrike" cap="none" normalizeH="0" baseline="0" smtClean="0">
                        <a:ln>
                          <a:noFill/>
                        </a:ln>
                        <a:solidFill>
                          <a:schemeClr val="tx1"/>
                        </a:solidFill>
                        <a:effectLst/>
                        <a:latin typeface="Arial" pitchFamily="34" charset="0"/>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592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黑体" pitchFamily="49" charset="-122"/>
                        </a:rPr>
                        <a:t>40%-100%</a:t>
                      </a:r>
                      <a:endParaRPr kumimoji="0" lang="en-US" altLang="zh-CN" sz="2000" b="0" i="0" u="none" strike="noStrike" cap="none" normalizeH="0" baseline="0" smtClean="0">
                        <a:ln>
                          <a:noFill/>
                        </a:ln>
                        <a:solidFill>
                          <a:schemeClr val="tx1"/>
                        </a:solidFill>
                        <a:effectLst/>
                        <a:latin typeface="Times New Roman" pitchFamily="18" charset="0"/>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黑体" pitchFamily="49" charset="-122"/>
                        </a:rPr>
                        <a:t>109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黑体" pitchFamily="49" charset="-122"/>
                        </a:rPr>
                        <a:t>185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r>
              <a:tr h="41751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黑体" pitchFamily="49" charset="-122"/>
                        </a:rPr>
                        <a:t>5%-39%</a:t>
                      </a:r>
                      <a:endParaRPr kumimoji="0" lang="en-US" altLang="zh-CN" sz="2000" b="0" i="0" u="none" strike="noStrike" cap="none" normalizeH="0" baseline="0" smtClean="0">
                        <a:ln>
                          <a:noFill/>
                        </a:ln>
                        <a:solidFill>
                          <a:schemeClr val="tx1"/>
                        </a:solidFill>
                        <a:effectLst/>
                        <a:latin typeface="Times New Roman" pitchFamily="18" charset="0"/>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黑体" pitchFamily="49" charset="-122"/>
                        </a:rPr>
                        <a:t>475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黑体" pitchFamily="49" charset="-122"/>
                        </a:rPr>
                        <a:t>1774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751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FF0000"/>
                          </a:solidFill>
                          <a:effectLst/>
                          <a:latin typeface="Times New Roman" pitchFamily="18" charset="0"/>
                          <a:ea typeface="黑体" pitchFamily="49" charset="-122"/>
                        </a:rPr>
                        <a:t>5%</a:t>
                      </a:r>
                      <a:r>
                        <a:rPr kumimoji="0" lang="zh-CN" altLang="en-US" sz="2000" b="1" i="0" u="none" strike="noStrike" cap="none" normalizeH="0" baseline="0" smtClean="0">
                          <a:ln>
                            <a:noFill/>
                          </a:ln>
                          <a:solidFill>
                            <a:srgbClr val="FF0000"/>
                          </a:solidFill>
                          <a:effectLst/>
                          <a:latin typeface="Times New Roman" pitchFamily="18" charset="0"/>
                          <a:ea typeface="黑体" pitchFamily="49" charset="-122"/>
                        </a:rPr>
                        <a:t>以下</a:t>
                      </a:r>
                      <a:endParaRPr kumimoji="0" lang="zh-CN" altLang="en-US" sz="2000" b="0" i="0" u="none" strike="noStrike" cap="none" normalizeH="0" baseline="0" smtClean="0">
                        <a:ln>
                          <a:noFill/>
                        </a:ln>
                        <a:solidFill>
                          <a:srgbClr val="FF0000"/>
                        </a:solidFill>
                        <a:effectLst/>
                        <a:latin typeface="Times New Roman" pitchFamily="18" charset="0"/>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FF0000"/>
                          </a:solidFill>
                          <a:effectLst/>
                          <a:latin typeface="Times New Roman" pitchFamily="18" charset="0"/>
                          <a:ea typeface="黑体" pitchFamily="49" charset="-122"/>
                        </a:rPr>
                        <a:t>541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FF0000"/>
                          </a:solidFill>
                          <a:effectLst/>
                          <a:latin typeface="Times New Roman" pitchFamily="18" charset="0"/>
                          <a:ea typeface="黑体" pitchFamily="49" charset="-122"/>
                        </a:rPr>
                        <a:t>3182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592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99"/>
                          </a:solidFill>
                          <a:effectLst/>
                          <a:latin typeface="Times New Roman" pitchFamily="18" charset="0"/>
                          <a:ea typeface="黑体" pitchFamily="49" charset="-122"/>
                        </a:rPr>
                        <a:t>合计</a:t>
                      </a:r>
                      <a:endParaRPr kumimoji="0" lang="zh-CN" altLang="en-US" sz="2000" b="0" i="0" u="none" strike="noStrike" cap="none" normalizeH="0" baseline="0" smtClean="0">
                        <a:ln>
                          <a:noFill/>
                        </a:ln>
                        <a:solidFill>
                          <a:srgbClr val="000099"/>
                        </a:solidFill>
                        <a:effectLst/>
                        <a:latin typeface="Times New Roman" pitchFamily="18" charset="0"/>
                        <a:ea typeface="黑体"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99"/>
                          </a:solidFill>
                          <a:effectLst/>
                          <a:latin typeface="Times New Roman" pitchFamily="18" charset="0"/>
                          <a:ea typeface="黑体" pitchFamily="49" charset="-122"/>
                        </a:rPr>
                        <a:t>1125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0099"/>
                          </a:solidFill>
                          <a:effectLst/>
                          <a:latin typeface="Times New Roman" pitchFamily="18" charset="0"/>
                          <a:ea typeface="黑体" pitchFamily="49" charset="-122"/>
                        </a:rPr>
                        <a:t>5141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26"/>
          <p:cNvSpPr>
            <a:spLocks noChangeArrowheads="1"/>
          </p:cNvSpPr>
          <p:nvPr/>
        </p:nvSpPr>
        <p:spPr bwMode="auto">
          <a:xfrm>
            <a:off x="611188" y="404813"/>
            <a:ext cx="7848600" cy="641350"/>
          </a:xfrm>
          <a:prstGeom prst="rect">
            <a:avLst/>
          </a:prstGeom>
          <a:noFill/>
          <a:ln w="9525">
            <a:noFill/>
            <a:miter lim="800000"/>
            <a:headEnd/>
            <a:tailEnd/>
          </a:ln>
        </p:spPr>
        <p:txBody>
          <a:bodyPr>
            <a:spAutoFit/>
          </a:bodyPr>
          <a:lstStyle/>
          <a:p>
            <a:pPr algn="ctr"/>
            <a:r>
              <a:rPr lang="zh-CN" altLang="en-US" sz="3600">
                <a:latin typeface="黑体" pitchFamily="2" charset="-122"/>
                <a:ea typeface="黑体" pitchFamily="2" charset="-122"/>
              </a:rPr>
              <a:t>申请项目初审情况汇总</a:t>
            </a:r>
          </a:p>
        </p:txBody>
      </p:sp>
      <p:graphicFrame>
        <p:nvGraphicFramePr>
          <p:cNvPr id="85069" name="Group 77"/>
          <p:cNvGraphicFramePr>
            <a:graphicFrameLocks noGrp="1"/>
          </p:cNvGraphicFramePr>
          <p:nvPr/>
        </p:nvGraphicFramePr>
        <p:xfrm>
          <a:off x="468313" y="1196975"/>
          <a:ext cx="8207375" cy="4991100"/>
        </p:xfrm>
        <a:graphic>
          <a:graphicData uri="http://schemas.openxmlformats.org/drawingml/2006/table">
            <a:tbl>
              <a:tblPr/>
              <a:tblGrid>
                <a:gridCol w="647700"/>
                <a:gridCol w="6716712"/>
                <a:gridCol w="842963"/>
              </a:tblGrid>
              <a:tr h="3714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黑体" pitchFamily="2" charset="-122"/>
                          <a:ea typeface="黑体" pitchFamily="2" charset="-122"/>
                        </a:rPr>
                        <a:t>序号</a:t>
                      </a:r>
                      <a:endParaRPr kumimoji="0" lang="zh-CN" altLang="en-US" sz="1600" b="1"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黑体" pitchFamily="2" charset="-122"/>
                          <a:ea typeface="黑体" pitchFamily="2" charset="-122"/>
                        </a:rPr>
                        <a:t>不予受理原因</a:t>
                      </a:r>
                      <a:endParaRPr kumimoji="0" lang="zh-CN" altLang="en-US" sz="1600" b="1"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黑体" pitchFamily="2" charset="-122"/>
                          <a:ea typeface="黑体" pitchFamily="2" charset="-122"/>
                        </a:rPr>
                        <a:t>项数</a:t>
                      </a:r>
                      <a:endParaRPr kumimoji="0" lang="zh-CN" altLang="en-US" sz="1600" b="1"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超项（包括项目组成员）</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99"/>
                          </a:solidFill>
                          <a:effectLst/>
                          <a:latin typeface="Times New Roman" pitchFamily="18" charset="0"/>
                          <a:ea typeface="黑体" pitchFamily="2" charset="-122"/>
                        </a:rPr>
                        <a:t>1195</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8892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2</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未按要求填写申请书，或信息有误或信息不全</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99"/>
                          </a:solidFill>
                          <a:effectLst/>
                          <a:latin typeface="Times New Roman" pitchFamily="18" charset="0"/>
                          <a:ea typeface="黑体" pitchFamily="2" charset="-122"/>
                        </a:rPr>
                        <a:t>980</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952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3</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在职博士生未提供导师同意函</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99"/>
                          </a:solidFill>
                          <a:effectLst/>
                          <a:latin typeface="Times New Roman" pitchFamily="18" charset="0"/>
                          <a:ea typeface="黑体" pitchFamily="2" charset="-122"/>
                        </a:rPr>
                        <a:t>533</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4</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不属于本学科资助范畴</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99"/>
                          </a:solidFill>
                          <a:effectLst/>
                          <a:latin typeface="Times New Roman" pitchFamily="18" charset="0"/>
                          <a:ea typeface="黑体" pitchFamily="2" charset="-122"/>
                        </a:rPr>
                        <a:t>516</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127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5</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依托单位或合作单位公章未盖章或是非法人公章，或所填单位名称与公章不一致</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99"/>
                          </a:solidFill>
                          <a:effectLst/>
                          <a:latin typeface="Times New Roman" pitchFamily="18" charset="0"/>
                          <a:ea typeface="黑体" pitchFamily="2" charset="-122"/>
                        </a:rPr>
                        <a:t>494</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6</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申请人未签字，项目组成员缺签字或签字有误</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rgbClr val="000099"/>
                          </a:solidFill>
                          <a:effectLst/>
                          <a:latin typeface="Times New Roman" pitchFamily="18" charset="0"/>
                          <a:ea typeface="黑体" pitchFamily="2" charset="-122"/>
                        </a:rPr>
                        <a:t>406</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952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7</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中级职称无推荐信或只有一封推荐信或推荐人身份不明，没有注明单位和职称</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221</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8</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违规，不符合申请资格（超龄、职称不符等）</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168</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460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9</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未按要求填写附注说明</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167</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10</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博士后缺承诺函</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135</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11</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申请书提供的信息前后不一致（包括职称、学位、出生年月、合作者姓名等）</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128</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079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12</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社科项目未结题、或未提供结项证书复印件或未加盖公章</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102</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13</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提交材料不齐全</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79</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14</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不符合指南</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12</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794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15</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 信息不实</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5</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61938">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宋体" charset="-122"/>
                          <a:ea typeface="黑体" pitchFamily="2" charset="-122"/>
                        </a:rPr>
                        <a:t>合计</a:t>
                      </a:r>
                      <a:endParaRPr kumimoji="0" lang="zh-CN" altLang="en-US" sz="1400" b="0" i="0" u="none" strike="noStrike" cap="none" normalizeH="0" baseline="0" smtClean="0">
                        <a:ln>
                          <a:noFill/>
                        </a:ln>
                        <a:solidFill>
                          <a:schemeClr val="tx1"/>
                        </a:solidFill>
                        <a:effectLst/>
                        <a:latin typeface="Times New Roman" pitchFamily="18" charset="0"/>
                        <a:ea typeface="黑体" pitchFamily="2" charset="-122"/>
                      </a:endParaRP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黑体" pitchFamily="2" charset="-122"/>
                        </a:rPr>
                        <a:t>5141</a:t>
                      </a:r>
                    </a:p>
                  </a:txBody>
                  <a:tcPr marL="9464" marR="9464" marT="946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idx="4294967295"/>
          </p:nvPr>
        </p:nvSpPr>
        <p:spPr>
          <a:xfrm>
            <a:off x="1258888" y="404813"/>
            <a:ext cx="6842125" cy="917575"/>
          </a:xfrm>
        </p:spPr>
        <p:txBody>
          <a:bodyPr anchor="b"/>
          <a:lstStyle/>
          <a:p>
            <a:pPr eaLnBrk="1" hangingPunct="1"/>
            <a:r>
              <a:rPr lang="zh-CN" altLang="en-US" sz="4000" b="1" smtClean="0">
                <a:solidFill>
                  <a:srgbClr val="000099"/>
                </a:solidFill>
                <a:ea typeface="黑体" pitchFamily="2" charset="-122"/>
              </a:rPr>
              <a:t> 初审结果分析及建议</a:t>
            </a:r>
            <a:endParaRPr lang="zh-CN" altLang="en-US" smtClean="0">
              <a:solidFill>
                <a:srgbClr val="000099"/>
              </a:solidFill>
            </a:endParaRPr>
          </a:p>
        </p:txBody>
      </p:sp>
      <p:sp>
        <p:nvSpPr>
          <p:cNvPr id="19458" name="Rectangle 3"/>
          <p:cNvSpPr>
            <a:spLocks noGrp="1" noChangeArrowheads="1"/>
          </p:cNvSpPr>
          <p:nvPr>
            <p:ph type="body" idx="4294967295"/>
          </p:nvPr>
        </p:nvSpPr>
        <p:spPr>
          <a:xfrm>
            <a:off x="714375" y="1357313"/>
            <a:ext cx="8072438" cy="4895850"/>
          </a:xfrm>
        </p:spPr>
        <p:txBody>
          <a:bodyPr/>
          <a:lstStyle/>
          <a:p>
            <a:pPr marL="442913" indent="-442913" eaLnBrk="1" hangingPunct="1">
              <a:lnSpc>
                <a:spcPct val="130000"/>
              </a:lnSpc>
              <a:buFont typeface="Wingdings" pitchFamily="2" charset="2"/>
              <a:buNone/>
              <a:tabLst>
                <a:tab pos="354013" algn="l"/>
              </a:tabLst>
            </a:pPr>
            <a:r>
              <a:rPr lang="zh-CN" altLang="en-US" sz="400" b="1" smtClean="0"/>
              <a:t>　</a:t>
            </a:r>
            <a:r>
              <a:rPr lang="zh-CN" altLang="en-US" sz="2000" b="1" smtClean="0">
                <a:solidFill>
                  <a:srgbClr val="000099"/>
                </a:solidFill>
                <a:latin typeface="Times New Roman" pitchFamily="18" charset="0"/>
                <a:ea typeface="华文中宋"/>
                <a:cs typeface="华文中宋"/>
              </a:rPr>
              <a:t>（</a:t>
            </a:r>
            <a:r>
              <a:rPr lang="en-US" altLang="zh-CN" sz="2000" b="1" smtClean="0">
                <a:solidFill>
                  <a:srgbClr val="000099"/>
                </a:solidFill>
                <a:latin typeface="Times New Roman" pitchFamily="18" charset="0"/>
                <a:ea typeface="华文中宋"/>
                <a:cs typeface="华文中宋"/>
              </a:rPr>
              <a:t>1</a:t>
            </a:r>
            <a:r>
              <a:rPr lang="zh-CN" altLang="en-US" sz="2000" b="1" smtClean="0">
                <a:solidFill>
                  <a:srgbClr val="000099"/>
                </a:solidFill>
                <a:latin typeface="Times New Roman" pitchFamily="18" charset="0"/>
                <a:ea typeface="华文中宋"/>
                <a:cs typeface="华文中宋"/>
              </a:rPr>
              <a:t>）分析：</a:t>
            </a:r>
          </a:p>
          <a:p>
            <a:pPr marL="442913" indent="-442913" eaLnBrk="1" hangingPunct="1">
              <a:lnSpc>
                <a:spcPct val="130000"/>
              </a:lnSpc>
              <a:tabLst>
                <a:tab pos="354013" algn="l"/>
              </a:tabLst>
            </a:pPr>
            <a:r>
              <a:rPr lang="en-US" altLang="zh-CN" sz="1800" b="1" smtClean="0">
                <a:solidFill>
                  <a:srgbClr val="FF0000"/>
                </a:solidFill>
                <a:latin typeface="Times New Roman" pitchFamily="18" charset="0"/>
                <a:ea typeface="华文中宋"/>
                <a:cs typeface="华文中宋"/>
              </a:rPr>
              <a:t> 35.85%</a:t>
            </a:r>
            <a:r>
              <a:rPr lang="zh-CN" altLang="en-US" sz="1800" b="1" smtClean="0">
                <a:latin typeface="Times New Roman" pitchFamily="18" charset="0"/>
                <a:ea typeface="华文中宋"/>
                <a:cs typeface="华文中宋"/>
              </a:rPr>
              <a:t>是没有认真阅读项目指南；</a:t>
            </a:r>
          </a:p>
          <a:p>
            <a:pPr marL="442913" indent="-442913" eaLnBrk="1" hangingPunct="1">
              <a:lnSpc>
                <a:spcPct val="130000"/>
              </a:lnSpc>
              <a:tabLst>
                <a:tab pos="354013" algn="l"/>
              </a:tabLst>
            </a:pPr>
            <a:r>
              <a:rPr lang="zh-CN" altLang="en-US" sz="1800" b="1" smtClean="0">
                <a:latin typeface="Times New Roman" pitchFamily="18" charset="0"/>
                <a:ea typeface="华文中宋"/>
                <a:cs typeface="华文中宋"/>
              </a:rPr>
              <a:t> </a:t>
            </a:r>
            <a:r>
              <a:rPr lang="en-US" altLang="zh-CN" sz="1800" b="1" smtClean="0">
                <a:solidFill>
                  <a:srgbClr val="FF0000"/>
                </a:solidFill>
                <a:latin typeface="Times New Roman" pitchFamily="18" charset="0"/>
                <a:ea typeface="华文中宋"/>
                <a:cs typeface="华文中宋"/>
              </a:rPr>
              <a:t>18.83%</a:t>
            </a:r>
            <a:r>
              <a:rPr lang="zh-CN" altLang="en-US" sz="1800" b="1" smtClean="0">
                <a:latin typeface="Times New Roman" pitchFamily="18" charset="0"/>
                <a:ea typeface="华文中宋"/>
                <a:cs typeface="华文中宋"/>
              </a:rPr>
              <a:t>是没有认真阅读申请须知和相关规定；</a:t>
            </a:r>
          </a:p>
          <a:p>
            <a:pPr marL="442913" indent="-442913" eaLnBrk="1" hangingPunct="1">
              <a:lnSpc>
                <a:spcPct val="130000"/>
              </a:lnSpc>
              <a:tabLst>
                <a:tab pos="354013" algn="l"/>
              </a:tabLst>
            </a:pPr>
            <a:r>
              <a:rPr lang="en-US" altLang="zh-CN" sz="1800" b="1" smtClean="0">
                <a:solidFill>
                  <a:srgbClr val="FF0000"/>
                </a:solidFill>
                <a:latin typeface="Times New Roman" pitchFamily="18" charset="0"/>
                <a:ea typeface="华文中宋"/>
                <a:cs typeface="华文中宋"/>
              </a:rPr>
              <a:t> 45.32%</a:t>
            </a:r>
            <a:r>
              <a:rPr lang="zh-CN" altLang="en-US" sz="1800" b="1" smtClean="0">
                <a:latin typeface="Times New Roman" pitchFamily="18" charset="0"/>
                <a:ea typeface="华文中宋"/>
                <a:cs typeface="华文中宋"/>
              </a:rPr>
              <a:t>是不认真撰写和审核。</a:t>
            </a:r>
          </a:p>
          <a:p>
            <a:pPr marL="442913" indent="-442913" eaLnBrk="1" hangingPunct="1">
              <a:lnSpc>
                <a:spcPct val="130000"/>
              </a:lnSpc>
              <a:buFont typeface="Wingdings" pitchFamily="2" charset="2"/>
              <a:buNone/>
              <a:tabLst>
                <a:tab pos="354013" algn="l"/>
              </a:tabLst>
            </a:pPr>
            <a:r>
              <a:rPr lang="zh-CN" altLang="en-US" sz="2000" b="1" smtClean="0">
                <a:solidFill>
                  <a:srgbClr val="000099"/>
                </a:solidFill>
                <a:latin typeface="Times New Roman" pitchFamily="18" charset="0"/>
                <a:ea typeface="华文中宋"/>
                <a:cs typeface="华文中宋"/>
              </a:rPr>
              <a:t>（</a:t>
            </a:r>
            <a:r>
              <a:rPr lang="en-US" altLang="zh-CN" sz="2000" b="1" smtClean="0">
                <a:solidFill>
                  <a:srgbClr val="000099"/>
                </a:solidFill>
                <a:latin typeface="Times New Roman" pitchFamily="18" charset="0"/>
                <a:ea typeface="华文中宋"/>
                <a:cs typeface="华文中宋"/>
              </a:rPr>
              <a:t>2</a:t>
            </a:r>
            <a:r>
              <a:rPr lang="zh-CN" altLang="en-US" sz="2000" b="1" smtClean="0">
                <a:solidFill>
                  <a:srgbClr val="000099"/>
                </a:solidFill>
                <a:latin typeface="Times New Roman" pitchFamily="18" charset="0"/>
                <a:ea typeface="华文中宋"/>
                <a:cs typeface="华文中宋"/>
              </a:rPr>
              <a:t>）建议：</a:t>
            </a:r>
            <a:endParaRPr lang="zh-CN" altLang="en-US" sz="1800" b="1" smtClean="0">
              <a:latin typeface="Times New Roman" pitchFamily="18" charset="0"/>
              <a:ea typeface="华文中宋"/>
              <a:cs typeface="华文中宋"/>
            </a:endParaRPr>
          </a:p>
          <a:p>
            <a:pPr marL="442913" indent="-442913" eaLnBrk="1" hangingPunct="1">
              <a:lnSpc>
                <a:spcPct val="110000"/>
              </a:lnSpc>
              <a:tabLst>
                <a:tab pos="354013" algn="l"/>
              </a:tabLst>
            </a:pPr>
            <a:r>
              <a:rPr lang="zh-CN" altLang="en-US" sz="1800" b="1" smtClean="0">
                <a:latin typeface="Times New Roman" pitchFamily="18" charset="0"/>
                <a:ea typeface="华文中宋"/>
                <a:cs typeface="华文中宋"/>
              </a:rPr>
              <a:t>提醒申请者认真阅读</a:t>
            </a:r>
            <a:r>
              <a:rPr lang="en-US" altLang="zh-CN" sz="1800" b="1" smtClean="0">
                <a:latin typeface="Times New Roman" pitchFamily="18" charset="0"/>
                <a:ea typeface="华文中宋"/>
                <a:cs typeface="华文中宋"/>
              </a:rPr>
              <a:t>《</a:t>
            </a:r>
            <a:r>
              <a:rPr lang="zh-CN" altLang="en-US" sz="1800" b="1" smtClean="0">
                <a:latin typeface="Times New Roman" pitchFamily="18" charset="0"/>
                <a:ea typeface="华文中宋"/>
                <a:cs typeface="华文中宋"/>
              </a:rPr>
              <a:t>项目指南</a:t>
            </a:r>
            <a:r>
              <a:rPr lang="en-US" altLang="zh-CN" sz="1800" b="1" smtClean="0">
                <a:latin typeface="Times New Roman" pitchFamily="18" charset="0"/>
                <a:ea typeface="华文中宋"/>
                <a:cs typeface="华文中宋"/>
              </a:rPr>
              <a:t>》</a:t>
            </a:r>
            <a:r>
              <a:rPr lang="zh-CN" altLang="en-US" sz="1800" b="1" smtClean="0">
                <a:latin typeface="Times New Roman" pitchFamily="18" charset="0"/>
                <a:ea typeface="华文中宋"/>
                <a:cs typeface="华文中宋"/>
              </a:rPr>
              <a:t>和</a:t>
            </a:r>
            <a:r>
              <a:rPr lang="en-US" altLang="zh-CN" sz="1800" b="1" smtClean="0">
                <a:latin typeface="Times New Roman" pitchFamily="18" charset="0"/>
                <a:ea typeface="华文中宋"/>
                <a:cs typeface="华文中宋"/>
              </a:rPr>
              <a:t>《</a:t>
            </a:r>
            <a:r>
              <a:rPr lang="zh-CN" altLang="en-US" sz="1800" b="1" smtClean="0">
                <a:latin typeface="Times New Roman" pitchFamily="18" charset="0"/>
                <a:ea typeface="华文中宋"/>
                <a:cs typeface="华文中宋"/>
              </a:rPr>
              <a:t>申请通告</a:t>
            </a:r>
            <a:r>
              <a:rPr lang="en-US" altLang="zh-CN" sz="1800" b="1" smtClean="0">
                <a:latin typeface="Times New Roman" pitchFamily="18" charset="0"/>
                <a:ea typeface="华文中宋"/>
                <a:cs typeface="华文中宋"/>
              </a:rPr>
              <a:t>》</a:t>
            </a:r>
            <a:r>
              <a:rPr lang="zh-CN" altLang="en-US" sz="1800" b="1" smtClean="0">
                <a:latin typeface="Times New Roman" pitchFamily="18" charset="0"/>
                <a:ea typeface="华文中宋"/>
                <a:cs typeface="华文中宋"/>
              </a:rPr>
              <a:t>，“申请须知及限项规定”，各科学部对不同项目类型的一些特殊要求。</a:t>
            </a:r>
          </a:p>
          <a:p>
            <a:pPr marL="442913" indent="-442913" eaLnBrk="1" hangingPunct="1">
              <a:lnSpc>
                <a:spcPct val="110000"/>
              </a:lnSpc>
              <a:tabLst>
                <a:tab pos="354013" algn="l"/>
              </a:tabLst>
            </a:pPr>
            <a:r>
              <a:rPr lang="zh-CN" altLang="en-US" sz="1800" b="1" smtClean="0">
                <a:latin typeface="Times New Roman" pitchFamily="18" charset="0"/>
                <a:ea typeface="华文中宋"/>
                <a:cs typeface="华文中宋"/>
              </a:rPr>
              <a:t>依托单位科研管理人员还需对申请书进行细致的审核，避免出现形式问题。</a:t>
            </a:r>
          </a:p>
          <a:p>
            <a:pPr marL="442913" indent="-442913" eaLnBrk="1" hangingPunct="1">
              <a:lnSpc>
                <a:spcPct val="110000"/>
              </a:lnSpc>
              <a:buFont typeface="Wingdings" pitchFamily="2" charset="2"/>
              <a:buNone/>
              <a:tabLst>
                <a:tab pos="354013" algn="l"/>
              </a:tabLst>
            </a:pPr>
            <a:endParaRPr lang="zh-CN" altLang="en-US" sz="1800" b="1" smtClean="0">
              <a:solidFill>
                <a:srgbClr val="000066"/>
              </a:solidFill>
              <a:latin typeface="Times New Roman" pitchFamily="18" charset="0"/>
              <a:ea typeface="华文中宋"/>
              <a:cs typeface="华文中宋"/>
            </a:endParaRPr>
          </a:p>
          <a:p>
            <a:pPr marL="442913" indent="-442913" eaLnBrk="1" hangingPunct="1">
              <a:lnSpc>
                <a:spcPct val="110000"/>
              </a:lnSpc>
              <a:buFont typeface="Wingdings" pitchFamily="2" charset="2"/>
              <a:buChar char="Ø"/>
              <a:tabLst>
                <a:tab pos="354013" algn="l"/>
              </a:tabLst>
            </a:pPr>
            <a:r>
              <a:rPr lang="zh-CN" altLang="en-US" sz="1800" b="1" smtClean="0">
                <a:solidFill>
                  <a:srgbClr val="FF3300"/>
                </a:solidFill>
                <a:latin typeface="Times New Roman" pitchFamily="18" charset="0"/>
                <a:ea typeface="华文中宋"/>
                <a:cs typeface="华文中宋"/>
              </a:rPr>
              <a:t>关注国家自然科学基金委员会的门户网站（ </a:t>
            </a:r>
            <a:r>
              <a:rPr lang="en-US" altLang="zh-CN" sz="1800" b="1" smtClean="0">
                <a:solidFill>
                  <a:srgbClr val="FF3300"/>
                </a:solidFill>
                <a:latin typeface="Times New Roman" pitchFamily="18" charset="0"/>
                <a:ea typeface="华文中宋"/>
                <a:cs typeface="华文中宋"/>
                <a:hlinkClick r:id="rId2"/>
              </a:rPr>
              <a:t>www.nsfc.gov.cn</a:t>
            </a:r>
            <a:r>
              <a:rPr lang="zh-CN" altLang="en-US" sz="1800" b="1" smtClean="0">
                <a:solidFill>
                  <a:srgbClr val="FF3300"/>
                </a:solidFill>
                <a:latin typeface="Times New Roman" pitchFamily="18" charset="0"/>
                <a:ea typeface="华文中宋"/>
                <a:cs typeface="华文中宋"/>
              </a:rPr>
              <a:t>）</a:t>
            </a:r>
          </a:p>
          <a:p>
            <a:pPr marL="442913" indent="-442913" eaLnBrk="1" hangingPunct="1">
              <a:lnSpc>
                <a:spcPct val="110000"/>
              </a:lnSpc>
              <a:buFont typeface="Wingdings" pitchFamily="2" charset="2"/>
              <a:buChar char="Ø"/>
              <a:tabLst>
                <a:tab pos="354013" algn="l"/>
              </a:tabLst>
            </a:pPr>
            <a:r>
              <a:rPr lang="zh-CN" altLang="en-US" sz="1800" b="1" smtClean="0">
                <a:solidFill>
                  <a:srgbClr val="FF3300"/>
                </a:solidFill>
                <a:latin typeface="Times New Roman" pitchFamily="18" charset="0"/>
                <a:ea typeface="华文中宋"/>
                <a:cs typeface="华文中宋"/>
              </a:rPr>
              <a:t>熟练使用科学基金网络信息系统（</a:t>
            </a:r>
            <a:r>
              <a:rPr lang="en-US" altLang="zh-CN" sz="1800" b="1" smtClean="0">
                <a:solidFill>
                  <a:srgbClr val="FF3300"/>
                </a:solidFill>
                <a:latin typeface="Times New Roman" pitchFamily="18" charset="0"/>
                <a:ea typeface="华文中宋"/>
                <a:cs typeface="华文中宋"/>
              </a:rPr>
              <a:t>ISIS</a:t>
            </a:r>
            <a:r>
              <a:rPr lang="zh-CN" altLang="en-US" sz="1800" b="1" smtClean="0">
                <a:solidFill>
                  <a:srgbClr val="FF3300"/>
                </a:solidFill>
                <a:latin typeface="Times New Roman" pitchFamily="18" charset="0"/>
                <a:ea typeface="华文中宋"/>
                <a:cs typeface="华文中宋"/>
              </a:rPr>
              <a:t>）</a:t>
            </a:r>
            <a:endParaRPr lang="en-US" altLang="zh-CN" sz="1800" smtClean="0">
              <a:solidFill>
                <a:srgbClr val="000066"/>
              </a:solidFill>
              <a:latin typeface="Times New Roman" pitchFamily="18" charset="0"/>
              <a:ea typeface="华文中宋"/>
              <a:cs typeface="华文中宋"/>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5"/>
          <p:cNvSpPr>
            <a:spLocks noChangeArrowheads="1"/>
          </p:cNvSpPr>
          <p:nvPr/>
        </p:nvSpPr>
        <p:spPr bwMode="auto">
          <a:xfrm>
            <a:off x="142875" y="71438"/>
            <a:ext cx="8497888" cy="646112"/>
          </a:xfrm>
          <a:prstGeom prst="rect">
            <a:avLst/>
          </a:prstGeom>
          <a:noFill/>
          <a:ln w="9525">
            <a:noFill/>
            <a:miter lim="800000"/>
            <a:headEnd/>
            <a:tailEnd/>
          </a:ln>
        </p:spPr>
        <p:txBody>
          <a:bodyPr>
            <a:spAutoFit/>
          </a:bodyPr>
          <a:lstStyle/>
          <a:p>
            <a:r>
              <a:rPr lang="zh-CN" altLang="en-US" sz="3600">
                <a:solidFill>
                  <a:srgbClr val="FFFF00"/>
                </a:solidFill>
                <a:ea typeface="黑体" pitchFamily="2" charset="-122"/>
              </a:rPr>
              <a:t>二、</a:t>
            </a:r>
            <a:r>
              <a:rPr lang="en-US" altLang="zh-CN" sz="3600">
                <a:solidFill>
                  <a:srgbClr val="FFFF00"/>
                </a:solidFill>
                <a:ea typeface="黑体" pitchFamily="2" charset="-122"/>
              </a:rPr>
              <a:t>2013</a:t>
            </a:r>
            <a:r>
              <a:rPr lang="zh-CN" altLang="en-US" sz="3600">
                <a:solidFill>
                  <a:srgbClr val="FFFF00"/>
                </a:solidFill>
                <a:ea typeface="黑体" pitchFamily="2" charset="-122"/>
              </a:rPr>
              <a:t>年基金资助政策的调整</a:t>
            </a:r>
          </a:p>
        </p:txBody>
      </p:sp>
      <p:sp>
        <p:nvSpPr>
          <p:cNvPr id="20482" name="Rectangle 2"/>
          <p:cNvSpPr>
            <a:spLocks noGrp="1" noChangeArrowheads="1"/>
          </p:cNvSpPr>
          <p:nvPr>
            <p:ph type="subTitle" idx="4294967295"/>
          </p:nvPr>
        </p:nvSpPr>
        <p:spPr>
          <a:xfrm>
            <a:off x="428625" y="1643063"/>
            <a:ext cx="8280400" cy="4943475"/>
          </a:xfrm>
        </p:spPr>
        <p:txBody>
          <a:bodyPr/>
          <a:lstStyle/>
          <a:p>
            <a:pPr marL="0" indent="0" eaLnBrk="1" hangingPunct="1">
              <a:lnSpc>
                <a:spcPct val="150000"/>
              </a:lnSpc>
              <a:buFont typeface="Wingdings" pitchFamily="2" charset="2"/>
              <a:buNone/>
            </a:pPr>
            <a:r>
              <a:rPr lang="zh-CN" altLang="en-US" sz="2400" b="1" smtClean="0">
                <a:solidFill>
                  <a:schemeClr val="tx2"/>
                </a:solidFill>
                <a:latin typeface="楷体"/>
                <a:ea typeface="楷体"/>
                <a:cs typeface="楷体"/>
              </a:rPr>
              <a:t>    </a:t>
            </a:r>
            <a:r>
              <a:rPr lang="en-US" altLang="zh-CN" sz="2400" b="1" smtClean="0">
                <a:solidFill>
                  <a:schemeClr val="tx2"/>
                </a:solidFill>
                <a:latin typeface="楷体"/>
                <a:ea typeface="楷体"/>
                <a:cs typeface="楷体"/>
              </a:rPr>
              <a:t>2013</a:t>
            </a:r>
            <a:r>
              <a:rPr lang="zh-CN" altLang="en-US" sz="2400" b="1" smtClean="0">
                <a:solidFill>
                  <a:schemeClr val="tx2"/>
                </a:solidFill>
                <a:latin typeface="楷体"/>
                <a:ea typeface="楷体"/>
                <a:cs typeface="楷体"/>
              </a:rPr>
              <a:t>年要求</a:t>
            </a:r>
            <a:r>
              <a:rPr lang="zh-CN" altLang="zh-CN" sz="2400" b="1" smtClean="0">
                <a:solidFill>
                  <a:schemeClr val="tx2"/>
                </a:solidFill>
                <a:latin typeface="楷体"/>
                <a:ea typeface="楷体"/>
                <a:cs typeface="楷体"/>
              </a:rPr>
              <a:t>依托单位</a:t>
            </a:r>
            <a:r>
              <a:rPr lang="zh-CN" altLang="en-US" sz="2400" b="1" smtClean="0">
                <a:solidFill>
                  <a:schemeClr val="tx2"/>
                </a:solidFill>
                <a:latin typeface="楷体"/>
                <a:ea typeface="楷体"/>
                <a:cs typeface="楷体"/>
              </a:rPr>
              <a:t>对</a:t>
            </a:r>
            <a:r>
              <a:rPr lang="zh-CN" altLang="zh-CN" sz="2400" b="1" smtClean="0">
                <a:solidFill>
                  <a:schemeClr val="tx2"/>
                </a:solidFill>
                <a:latin typeface="楷体"/>
                <a:ea typeface="楷体"/>
                <a:cs typeface="楷体"/>
              </a:rPr>
              <a:t>本单位在站博士后人员的项目申请</a:t>
            </a:r>
            <a:r>
              <a:rPr lang="zh-CN" altLang="en-US" sz="2400" b="1" smtClean="0">
                <a:solidFill>
                  <a:srgbClr val="FF0000"/>
                </a:solidFill>
                <a:latin typeface="楷体"/>
                <a:ea typeface="楷体"/>
                <a:cs typeface="楷体"/>
              </a:rPr>
              <a:t>分别</a:t>
            </a:r>
            <a:r>
              <a:rPr lang="zh-CN" altLang="zh-CN" sz="2400" b="1" smtClean="0">
                <a:solidFill>
                  <a:srgbClr val="FF0000"/>
                </a:solidFill>
                <a:latin typeface="楷体"/>
                <a:ea typeface="楷体"/>
                <a:cs typeface="楷体"/>
              </a:rPr>
              <a:t>提供书面承诺</a:t>
            </a:r>
            <a:r>
              <a:rPr lang="zh-CN" altLang="zh-CN" sz="2400" b="1" smtClean="0">
                <a:solidFill>
                  <a:schemeClr val="tx2"/>
                </a:solidFill>
                <a:latin typeface="楷体"/>
                <a:ea typeface="楷体"/>
                <a:cs typeface="楷体"/>
              </a:rPr>
              <a:t>：</a:t>
            </a:r>
            <a:endParaRPr lang="en-US" altLang="zh-CN" sz="2400" b="1" smtClean="0">
              <a:solidFill>
                <a:schemeClr val="tx2"/>
              </a:solidFill>
              <a:latin typeface="楷体"/>
              <a:ea typeface="楷体"/>
              <a:cs typeface="楷体"/>
            </a:endParaRPr>
          </a:p>
          <a:p>
            <a:pPr marL="0" indent="0" eaLnBrk="1" hangingPunct="1">
              <a:lnSpc>
                <a:spcPct val="150000"/>
              </a:lnSpc>
              <a:buFont typeface="Wingdings" pitchFamily="2" charset="2"/>
              <a:buNone/>
            </a:pPr>
            <a:r>
              <a:rPr lang="zh-CN" altLang="en-US" sz="2400" b="1" smtClean="0">
                <a:solidFill>
                  <a:schemeClr val="tx2"/>
                </a:solidFill>
                <a:latin typeface="楷体"/>
                <a:ea typeface="楷体"/>
                <a:cs typeface="楷体"/>
              </a:rPr>
              <a:t>    </a:t>
            </a:r>
            <a:r>
              <a:rPr lang="zh-CN" altLang="zh-CN" sz="2400" b="1" smtClean="0">
                <a:solidFill>
                  <a:schemeClr val="tx2"/>
                </a:solidFill>
                <a:latin typeface="楷体"/>
                <a:ea typeface="楷体"/>
                <a:cs typeface="楷体"/>
              </a:rPr>
              <a:t>保证在站博士后人员获得项目资助后，延长其在站期限至项目资助期满并负责解决其延长期间的生活费用；或者出站留在依托单位继续从事相关研究。</a:t>
            </a:r>
            <a:endParaRPr lang="en-US" altLang="zh-CN" sz="2400" b="1" smtClean="0">
              <a:solidFill>
                <a:schemeClr val="tx2"/>
              </a:solidFill>
              <a:latin typeface="楷体"/>
              <a:ea typeface="楷体"/>
              <a:cs typeface="楷体"/>
            </a:endParaRPr>
          </a:p>
          <a:p>
            <a:pPr marL="0" indent="0" eaLnBrk="1" hangingPunct="1">
              <a:lnSpc>
                <a:spcPct val="150000"/>
              </a:lnSpc>
              <a:buFont typeface="Wingdings" pitchFamily="2" charset="2"/>
              <a:buNone/>
            </a:pPr>
            <a:r>
              <a:rPr lang="zh-CN" altLang="en-US" sz="2400" b="1" smtClean="0">
                <a:solidFill>
                  <a:schemeClr val="tx2"/>
                </a:solidFill>
                <a:latin typeface="楷体"/>
                <a:ea typeface="楷体"/>
                <a:cs typeface="楷体"/>
              </a:rPr>
              <a:t>    </a:t>
            </a:r>
            <a:r>
              <a:rPr lang="zh-CN" altLang="zh-CN" sz="2400" b="1" smtClean="0">
                <a:solidFill>
                  <a:schemeClr val="tx2"/>
                </a:solidFill>
                <a:latin typeface="楷体"/>
                <a:ea typeface="楷体"/>
                <a:cs typeface="楷体"/>
              </a:rPr>
              <a:t>否则，自然科学基金委不受理在站博士后人员的项目申请。</a:t>
            </a:r>
            <a:endParaRPr lang="zh-CN" altLang="en-US" sz="2400" b="1" smtClean="0">
              <a:solidFill>
                <a:schemeClr val="accent2"/>
              </a:solidFill>
              <a:latin typeface="楷体"/>
              <a:ea typeface="楷体"/>
              <a:cs typeface="楷体"/>
            </a:endParaRPr>
          </a:p>
        </p:txBody>
      </p:sp>
      <p:sp>
        <p:nvSpPr>
          <p:cNvPr id="20483" name="Rectangle 4"/>
          <p:cNvSpPr>
            <a:spLocks noChangeArrowheads="1"/>
          </p:cNvSpPr>
          <p:nvPr/>
        </p:nvSpPr>
        <p:spPr bwMode="auto">
          <a:xfrm>
            <a:off x="357188" y="857250"/>
            <a:ext cx="8286750" cy="584200"/>
          </a:xfrm>
          <a:prstGeom prst="rect">
            <a:avLst/>
          </a:prstGeom>
          <a:noFill/>
          <a:ln w="9525">
            <a:noFill/>
            <a:miter lim="800000"/>
            <a:headEnd/>
            <a:tailEnd/>
          </a:ln>
        </p:spPr>
        <p:txBody>
          <a:bodyPr>
            <a:spAutoFit/>
          </a:bodyPr>
          <a:lstStyle/>
          <a:p>
            <a:pPr algn="ctr"/>
            <a:r>
              <a:rPr lang="en-US" altLang="zh-CN" sz="3200">
                <a:solidFill>
                  <a:srgbClr val="0000FF"/>
                </a:solidFill>
                <a:latin typeface="黑体" pitchFamily="2" charset="-122"/>
                <a:ea typeface="黑体" pitchFamily="2" charset="-122"/>
              </a:rPr>
              <a:t>1</a:t>
            </a:r>
            <a:r>
              <a:rPr lang="zh-CN" altLang="en-US" sz="3200">
                <a:solidFill>
                  <a:srgbClr val="0000FF"/>
                </a:solidFill>
                <a:latin typeface="黑体" pitchFamily="2" charset="-122"/>
                <a:ea typeface="黑体" pitchFamily="2" charset="-122"/>
              </a:rPr>
              <a:t>、对博士后申请项目实行依托单位承诺</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subTitle" idx="4294967295"/>
          </p:nvPr>
        </p:nvSpPr>
        <p:spPr>
          <a:xfrm>
            <a:off x="571500" y="1643063"/>
            <a:ext cx="7978775" cy="4378325"/>
          </a:xfrm>
        </p:spPr>
        <p:txBody>
          <a:bodyPr rtlCol="0">
            <a:normAutofit/>
          </a:bodyPr>
          <a:lstStyle/>
          <a:p>
            <a:pPr marL="0" indent="812800" eaLnBrk="1" fontAlgn="auto" hangingPunct="1">
              <a:lnSpc>
                <a:spcPct val="125000"/>
              </a:lnSpc>
              <a:spcAft>
                <a:spcPts val="0"/>
              </a:spcAft>
              <a:buFont typeface="Wingdings" pitchFamily="2" charset="2"/>
              <a:buNone/>
              <a:defRPr/>
            </a:pPr>
            <a:r>
              <a:rPr lang="en-US" altLang="zh-CN" sz="2800" b="1" dirty="0">
                <a:solidFill>
                  <a:schemeClr val="tx2"/>
                </a:solidFill>
                <a:latin typeface="楷体" pitchFamily="49" charset="-122"/>
                <a:ea typeface="楷体" pitchFamily="49" charset="-122"/>
              </a:rPr>
              <a:t> </a:t>
            </a:r>
            <a:r>
              <a:rPr lang="en-US" altLang="zh-CN" sz="2800" b="1" dirty="0" smtClean="0">
                <a:solidFill>
                  <a:schemeClr val="tx2"/>
                </a:solidFill>
                <a:latin typeface="楷体" pitchFamily="49" charset="-122"/>
                <a:ea typeface="楷体" pitchFamily="49" charset="-122"/>
              </a:rPr>
              <a:t>2013</a:t>
            </a:r>
            <a:r>
              <a:rPr lang="zh-CN" altLang="en-US" sz="2800" b="1" dirty="0" smtClean="0">
                <a:solidFill>
                  <a:schemeClr val="tx2"/>
                </a:solidFill>
                <a:latin typeface="楷体" pitchFamily="49" charset="-122"/>
                <a:ea typeface="楷体" pitchFamily="49" charset="-122"/>
              </a:rPr>
              <a:t>年，</a:t>
            </a:r>
            <a:r>
              <a:rPr lang="zh-CN" altLang="en-US" sz="2800" b="1" dirty="0" smtClean="0">
                <a:solidFill>
                  <a:srgbClr val="FF0000"/>
                </a:solidFill>
                <a:latin typeface="楷体" pitchFamily="49" charset="-122"/>
                <a:ea typeface="楷体" pitchFamily="49" charset="-122"/>
              </a:rPr>
              <a:t>面</a:t>
            </a:r>
            <a:r>
              <a:rPr lang="zh-CN" altLang="en-US" sz="2800" b="1" dirty="0">
                <a:solidFill>
                  <a:srgbClr val="FF0000"/>
                </a:solidFill>
                <a:latin typeface="楷体" pitchFamily="49" charset="-122"/>
                <a:ea typeface="楷体" pitchFamily="49" charset="-122"/>
              </a:rPr>
              <a:t>上项目</a:t>
            </a:r>
            <a:r>
              <a:rPr lang="zh-CN" altLang="en-US" sz="2800" b="1" dirty="0">
                <a:solidFill>
                  <a:schemeClr val="tx2"/>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青年科学基金项目</a:t>
            </a:r>
            <a:r>
              <a:rPr lang="zh-CN" altLang="en-US" sz="2800" b="1" dirty="0">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地区科学基金</a:t>
            </a:r>
            <a:r>
              <a:rPr lang="zh-CN" altLang="en-US" sz="2800" b="1" dirty="0" smtClean="0">
                <a:solidFill>
                  <a:srgbClr val="FF0000"/>
                </a:solidFill>
                <a:latin typeface="楷体" pitchFamily="49" charset="-122"/>
                <a:ea typeface="楷体" pitchFamily="49" charset="-122"/>
              </a:rPr>
              <a:t>项目</a:t>
            </a:r>
            <a:r>
              <a:rPr lang="zh-CN" altLang="en-US" sz="2800" b="1" dirty="0" smtClean="0">
                <a:latin typeface="楷体" pitchFamily="49" charset="-122"/>
                <a:ea typeface="楷体" pitchFamily="49" charset="-122"/>
              </a:rPr>
              <a:t>采用</a:t>
            </a:r>
            <a:r>
              <a:rPr lang="zh-CN" altLang="en-US" sz="2800" b="1" dirty="0">
                <a:latin typeface="楷体" pitchFamily="49" charset="-122"/>
                <a:ea typeface="楷体" pitchFamily="49" charset="-122"/>
              </a:rPr>
              <a:t>传统的</a:t>
            </a:r>
            <a:r>
              <a:rPr lang="zh-CN" altLang="en-US" sz="2800" b="1" dirty="0" smtClean="0">
                <a:latin typeface="楷体" pitchFamily="49" charset="-122"/>
                <a:ea typeface="楷体" pitchFamily="49" charset="-122"/>
              </a:rPr>
              <a:t>离线方式填写申请书</a:t>
            </a:r>
            <a:r>
              <a:rPr lang="zh-CN" altLang="en-US" sz="2800" b="1" dirty="0" smtClean="0">
                <a:solidFill>
                  <a:schemeClr val="tx2"/>
                </a:solidFill>
                <a:latin typeface="楷体" pitchFamily="49" charset="-122"/>
                <a:ea typeface="楷体" pitchFamily="49" charset="-122"/>
              </a:rPr>
              <a:t>； </a:t>
            </a:r>
            <a:endParaRPr lang="en-US" altLang="zh-CN" sz="2800" b="1" dirty="0" smtClean="0">
              <a:solidFill>
                <a:schemeClr val="tx2"/>
              </a:solidFill>
              <a:latin typeface="楷体" pitchFamily="49" charset="-122"/>
              <a:ea typeface="楷体" pitchFamily="49" charset="-122"/>
            </a:endParaRPr>
          </a:p>
          <a:p>
            <a:pPr marL="0" indent="812800" eaLnBrk="1" fontAlgn="auto" hangingPunct="1">
              <a:lnSpc>
                <a:spcPct val="125000"/>
              </a:lnSpc>
              <a:spcAft>
                <a:spcPts val="0"/>
              </a:spcAft>
              <a:buFont typeface="Wingdings" pitchFamily="2" charset="2"/>
              <a:buNone/>
              <a:defRPr/>
            </a:pPr>
            <a:r>
              <a:rPr lang="zh-CN" altLang="en-US" sz="2800" b="1" dirty="0" smtClean="0">
                <a:solidFill>
                  <a:schemeClr val="tx2"/>
                </a:solidFill>
                <a:latin typeface="楷体" pitchFamily="49" charset="-122"/>
                <a:ea typeface="楷体" pitchFamily="49" charset="-122"/>
              </a:rPr>
              <a:t>其他</a:t>
            </a:r>
            <a:r>
              <a:rPr lang="zh-CN" altLang="en-US" sz="2800" b="1" dirty="0">
                <a:solidFill>
                  <a:schemeClr val="tx2"/>
                </a:solidFill>
                <a:latin typeface="楷体" pitchFamily="49" charset="-122"/>
                <a:ea typeface="楷体" pitchFamily="49" charset="-122"/>
              </a:rPr>
              <a:t>类型项目</a:t>
            </a:r>
            <a:r>
              <a:rPr lang="zh-CN" altLang="en-US" sz="2800" b="1" dirty="0" smtClean="0">
                <a:solidFill>
                  <a:schemeClr val="tx2"/>
                </a:solidFill>
                <a:latin typeface="楷体" pitchFamily="49" charset="-122"/>
                <a:ea typeface="楷体" pitchFamily="49" charset="-122"/>
              </a:rPr>
              <a:t>申请书一律采用在线方式填写申请书。</a:t>
            </a:r>
            <a:r>
              <a:rPr lang="zh-CN" altLang="en-US" sz="2800" b="1" dirty="0" smtClean="0">
                <a:solidFill>
                  <a:srgbClr val="FF0000"/>
                </a:solidFill>
                <a:latin typeface="楷体" pitchFamily="49" charset="-122"/>
                <a:ea typeface="楷体" pitchFamily="49" charset="-122"/>
              </a:rPr>
              <a:t>重点项目从</a:t>
            </a:r>
            <a:r>
              <a:rPr lang="en-US" altLang="zh-CN" sz="2800" b="1" dirty="0" smtClean="0">
                <a:solidFill>
                  <a:srgbClr val="FF0000"/>
                </a:solidFill>
                <a:latin typeface="楷体" pitchFamily="49" charset="-122"/>
                <a:ea typeface="楷体" pitchFamily="49" charset="-122"/>
              </a:rPr>
              <a:t>2013</a:t>
            </a:r>
            <a:r>
              <a:rPr lang="zh-CN" altLang="en-US" sz="2800" b="1" dirty="0" smtClean="0">
                <a:solidFill>
                  <a:srgbClr val="FF0000"/>
                </a:solidFill>
                <a:latin typeface="楷体" pitchFamily="49" charset="-122"/>
                <a:ea typeface="楷体" pitchFamily="49" charset="-122"/>
              </a:rPr>
              <a:t>年起改为在线方式填报申请书。</a:t>
            </a:r>
            <a:endParaRPr lang="zh-CN" altLang="en-US" sz="2800" b="1" dirty="0">
              <a:solidFill>
                <a:srgbClr val="FF0000"/>
              </a:solidFill>
              <a:latin typeface="楷体" pitchFamily="49" charset="-122"/>
              <a:ea typeface="楷体" pitchFamily="49" charset="-122"/>
            </a:endParaRPr>
          </a:p>
          <a:p>
            <a:pPr marL="0" indent="0" eaLnBrk="1" fontAlgn="auto" hangingPunct="1">
              <a:lnSpc>
                <a:spcPct val="125000"/>
              </a:lnSpc>
              <a:spcAft>
                <a:spcPts val="0"/>
              </a:spcAft>
              <a:buFont typeface="Wingdings" pitchFamily="2" charset="2"/>
              <a:buNone/>
              <a:defRPr/>
            </a:pPr>
            <a:r>
              <a:rPr lang="zh-CN" altLang="en-US" sz="2800" b="1" dirty="0">
                <a:solidFill>
                  <a:schemeClr val="tx2"/>
                </a:solidFill>
                <a:latin typeface="楷体" pitchFamily="49" charset="-122"/>
                <a:ea typeface="楷体" pitchFamily="49" charset="-122"/>
              </a:rPr>
              <a:t>    </a:t>
            </a:r>
          </a:p>
        </p:txBody>
      </p:sp>
      <p:sp>
        <p:nvSpPr>
          <p:cNvPr id="21506" name="Rectangle 4"/>
          <p:cNvSpPr>
            <a:spLocks noChangeArrowheads="1"/>
          </p:cNvSpPr>
          <p:nvPr/>
        </p:nvSpPr>
        <p:spPr bwMode="auto">
          <a:xfrm>
            <a:off x="395288" y="652463"/>
            <a:ext cx="8105775" cy="646112"/>
          </a:xfrm>
          <a:prstGeom prst="rect">
            <a:avLst/>
          </a:prstGeom>
          <a:noFill/>
          <a:ln w="9525">
            <a:noFill/>
            <a:miter lim="800000"/>
            <a:headEnd/>
            <a:tailEnd/>
          </a:ln>
        </p:spPr>
        <p:txBody>
          <a:bodyPr>
            <a:spAutoFit/>
          </a:bodyPr>
          <a:lstStyle/>
          <a:p>
            <a:r>
              <a:rPr lang="en-US" altLang="zh-CN" sz="3600">
                <a:solidFill>
                  <a:srgbClr val="000099"/>
                </a:solidFill>
                <a:ea typeface="黑体" pitchFamily="2" charset="-122"/>
              </a:rPr>
              <a:t>2</a:t>
            </a:r>
            <a:r>
              <a:rPr lang="zh-CN" altLang="en-US" sz="3600">
                <a:solidFill>
                  <a:srgbClr val="000099"/>
                </a:solidFill>
                <a:ea typeface="黑体" pitchFamily="2" charset="-122"/>
              </a:rPr>
              <a:t>、关于申请书撰写及提交的方式调整</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body" idx="4294967295"/>
          </p:nvPr>
        </p:nvSpPr>
        <p:spPr>
          <a:xfrm>
            <a:off x="457200" y="2139950"/>
            <a:ext cx="8229600" cy="3435350"/>
          </a:xfrm>
        </p:spPr>
        <p:txBody>
          <a:bodyPr/>
          <a:lstStyle/>
          <a:p>
            <a:pPr marL="0" indent="711200" eaLnBrk="1" hangingPunct="1">
              <a:lnSpc>
                <a:spcPct val="150000"/>
              </a:lnSpc>
              <a:buFont typeface="Wingdings" pitchFamily="2" charset="2"/>
              <a:buNone/>
            </a:pPr>
            <a:r>
              <a:rPr lang="zh-CN" altLang="en-US" sz="2800" b="1" smtClean="0">
                <a:latin typeface="楷体"/>
                <a:ea typeface="楷体"/>
                <a:cs typeface="楷体"/>
              </a:rPr>
              <a:t>（</a:t>
            </a:r>
            <a:r>
              <a:rPr lang="en-US" altLang="zh-CN" sz="2800" b="1" smtClean="0">
                <a:latin typeface="楷体"/>
                <a:ea typeface="楷体"/>
                <a:cs typeface="楷体"/>
              </a:rPr>
              <a:t>1</a:t>
            </a:r>
            <a:r>
              <a:rPr lang="zh-CN" altLang="en-US" sz="2800" b="1" smtClean="0">
                <a:latin typeface="楷体"/>
                <a:ea typeface="楷体"/>
                <a:cs typeface="楷体"/>
              </a:rPr>
              <a:t>）各类型项目限项申请规定：申请人（不含主要参与者）同年只能申请</a:t>
            </a:r>
            <a:r>
              <a:rPr lang="en-US" altLang="zh-CN" sz="2800" b="1" smtClean="0">
                <a:latin typeface="楷体"/>
                <a:ea typeface="楷体"/>
                <a:cs typeface="楷体"/>
              </a:rPr>
              <a:t>1</a:t>
            </a:r>
            <a:r>
              <a:rPr lang="zh-CN" altLang="en-US" sz="2800" b="1" smtClean="0">
                <a:latin typeface="楷体"/>
                <a:ea typeface="楷体"/>
                <a:cs typeface="楷体"/>
              </a:rPr>
              <a:t>项同类型项目（国际（地区）合作研究项目按一类计，联合基金按名称计）。</a:t>
            </a:r>
          </a:p>
        </p:txBody>
      </p:sp>
      <p:sp>
        <p:nvSpPr>
          <p:cNvPr id="22530" name="Text Box 4"/>
          <p:cNvSpPr txBox="1">
            <a:spLocks noChangeArrowheads="1"/>
          </p:cNvSpPr>
          <p:nvPr/>
        </p:nvSpPr>
        <p:spPr bwMode="auto">
          <a:xfrm>
            <a:off x="571500" y="928688"/>
            <a:ext cx="7858125" cy="641350"/>
          </a:xfrm>
          <a:prstGeom prst="rect">
            <a:avLst/>
          </a:prstGeom>
          <a:noFill/>
          <a:ln w="9525">
            <a:noFill/>
            <a:miter lim="800000"/>
            <a:headEnd/>
            <a:tailEnd/>
          </a:ln>
        </p:spPr>
        <p:txBody>
          <a:bodyPr>
            <a:spAutoFit/>
          </a:bodyPr>
          <a:lstStyle/>
          <a:p>
            <a:pPr algn="ctr">
              <a:spcBef>
                <a:spcPct val="50000"/>
              </a:spcBef>
            </a:pPr>
            <a:r>
              <a:rPr lang="en-US" altLang="zh-CN" sz="3600">
                <a:solidFill>
                  <a:srgbClr val="2D2D8A"/>
                </a:solidFill>
                <a:latin typeface="黑体" pitchFamily="2" charset="-122"/>
                <a:ea typeface="黑体" pitchFamily="2" charset="-122"/>
              </a:rPr>
              <a:t>3</a:t>
            </a:r>
            <a:r>
              <a:rPr lang="zh-CN" altLang="en-US" sz="3600">
                <a:solidFill>
                  <a:srgbClr val="2D2D8A"/>
                </a:solidFill>
                <a:latin typeface="黑体" pitchFamily="2" charset="-122"/>
                <a:ea typeface="黑体" pitchFamily="2" charset="-122"/>
              </a:rPr>
              <a:t>、国家自然科学基金限项申请规定</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body" idx="4294967295"/>
          </p:nvPr>
        </p:nvSpPr>
        <p:spPr>
          <a:xfrm>
            <a:off x="468313" y="260350"/>
            <a:ext cx="8229600" cy="6597650"/>
          </a:xfrm>
        </p:spPr>
        <p:txBody>
          <a:bodyPr/>
          <a:lstStyle/>
          <a:p>
            <a:pPr marL="0" indent="0" eaLnBrk="1" hangingPunct="1">
              <a:lnSpc>
                <a:spcPct val="110000"/>
              </a:lnSpc>
              <a:buFont typeface="Wingdings" pitchFamily="2" charset="2"/>
              <a:buNone/>
            </a:pPr>
            <a:r>
              <a:rPr lang="zh-CN" altLang="en-US" sz="2800" b="1" smtClean="0">
                <a:latin typeface="黑体" pitchFamily="2" charset="-122"/>
                <a:ea typeface="黑体" pitchFamily="2" charset="-122"/>
              </a:rPr>
              <a:t>（</a:t>
            </a:r>
            <a:r>
              <a:rPr lang="en-US" altLang="zh-CN" sz="2800" b="1" smtClean="0">
                <a:latin typeface="黑体" pitchFamily="2" charset="-122"/>
                <a:ea typeface="黑体" pitchFamily="2" charset="-122"/>
              </a:rPr>
              <a:t>2</a:t>
            </a:r>
            <a:r>
              <a:rPr lang="zh-CN" altLang="en-US" sz="2800" b="1" smtClean="0">
                <a:latin typeface="黑体" pitchFamily="2" charset="-122"/>
                <a:ea typeface="黑体" pitchFamily="2" charset="-122"/>
              </a:rPr>
              <a:t>）高级专业技术职务（职称）人员申请和承担项目总数限为</a:t>
            </a:r>
            <a:r>
              <a:rPr lang="en-US" altLang="zh-CN" sz="2800" b="1" smtClean="0">
                <a:latin typeface="黑体" pitchFamily="2" charset="-122"/>
                <a:ea typeface="黑体" pitchFamily="2" charset="-122"/>
              </a:rPr>
              <a:t>3</a:t>
            </a:r>
            <a:r>
              <a:rPr lang="zh-CN" altLang="en-US" sz="2800" b="1" smtClean="0">
                <a:latin typeface="黑体" pitchFamily="2" charset="-122"/>
                <a:ea typeface="黑体" pitchFamily="2" charset="-122"/>
              </a:rPr>
              <a:t>项的规定：</a:t>
            </a:r>
          </a:p>
          <a:p>
            <a:pPr marL="0" indent="0" eaLnBrk="1" hangingPunct="1">
              <a:lnSpc>
                <a:spcPts val="4000"/>
              </a:lnSpc>
              <a:buFont typeface="Wingdings" pitchFamily="2" charset="2"/>
              <a:buNone/>
            </a:pPr>
            <a:r>
              <a:rPr lang="zh-CN" altLang="en-US" sz="2400" smtClean="0">
                <a:latin typeface="楷体"/>
                <a:ea typeface="楷体"/>
                <a:cs typeface="楷体"/>
              </a:rPr>
              <a:t> </a:t>
            </a:r>
            <a:r>
              <a:rPr lang="zh-CN" altLang="en-US" sz="2400" b="1" smtClean="0">
                <a:latin typeface="楷体"/>
                <a:ea typeface="楷体"/>
                <a:cs typeface="楷体"/>
              </a:rPr>
              <a:t>具有高级专业技术职务（职称）的人员，申请（包括申请人和主要参与者）和正在承担（包括负责人和主要参与者）以下类型项目总数合计限为</a:t>
            </a:r>
            <a:r>
              <a:rPr lang="en-US" altLang="zh-CN" sz="2400" b="1" smtClean="0">
                <a:latin typeface="楷体"/>
                <a:ea typeface="楷体"/>
                <a:cs typeface="楷体"/>
              </a:rPr>
              <a:t>3</a:t>
            </a:r>
            <a:r>
              <a:rPr lang="zh-CN" altLang="en-US" sz="2400" b="1" smtClean="0">
                <a:latin typeface="楷体"/>
                <a:ea typeface="楷体"/>
                <a:cs typeface="楷体"/>
              </a:rPr>
              <a:t>项：面上项目、重点项目、重大项目、重大研究计划项目（不包括集成项目和指导专家组调研项目）、联合基金项目、青年科学基金项目、地区科学基金项目、优秀青年科学基金、国家杰出青年科学基金项目（申请时不限项）、国际（地区）合作研究项目、</a:t>
            </a:r>
            <a:r>
              <a:rPr lang="zh-CN" altLang="en-US" sz="2400" b="1" smtClean="0">
                <a:solidFill>
                  <a:srgbClr val="FF0000"/>
                </a:solidFill>
                <a:latin typeface="楷体"/>
                <a:ea typeface="楷体"/>
                <a:cs typeface="楷体"/>
              </a:rPr>
              <a:t>国家重大科研仪器设备研制专项（自由申请项目）、</a:t>
            </a:r>
            <a:r>
              <a:rPr lang="zh-CN" altLang="en-US" sz="2400" b="1" smtClean="0">
                <a:latin typeface="楷体"/>
                <a:ea typeface="楷体"/>
                <a:cs typeface="楷体"/>
              </a:rPr>
              <a:t>科学仪器基础研究专款项目、优秀国家重点实验室研究专项项目，以及资助期限超过</a:t>
            </a:r>
            <a:r>
              <a:rPr lang="en-US" altLang="zh-CN" sz="2400" b="1" smtClean="0">
                <a:latin typeface="楷体"/>
                <a:ea typeface="楷体"/>
                <a:cs typeface="楷体"/>
              </a:rPr>
              <a:t>1</a:t>
            </a:r>
            <a:r>
              <a:rPr lang="zh-CN" altLang="en-US" sz="2400" b="1" smtClean="0">
                <a:latin typeface="楷体"/>
                <a:ea typeface="楷体"/>
                <a:cs typeface="楷体"/>
              </a:rPr>
              <a:t>年的委主任基金项目、科学部主任基金项目等。</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220</TotalTime>
  <Words>2436</Words>
  <Application>Microsoft Office PowerPoint</Application>
  <PresentationFormat>On-screen Show (4:3)</PresentationFormat>
  <Paragraphs>149</Paragraphs>
  <Slides>23</Slides>
  <Notes>1</Notes>
  <HiddenSlides>0</HiddenSlides>
  <MMClips>0</MMClips>
  <ScaleCrop>false</ScaleCrop>
  <HeadingPairs>
    <vt:vector size="6" baseType="variant">
      <vt:variant>
        <vt:lpstr>已用的字体</vt:lpstr>
      </vt:variant>
      <vt:variant>
        <vt:i4>11</vt:i4>
      </vt:variant>
      <vt:variant>
        <vt:lpstr>演示文稿设计模板</vt:lpstr>
      </vt:variant>
      <vt:variant>
        <vt:i4>2</vt:i4>
      </vt:variant>
      <vt:variant>
        <vt:lpstr>幻灯片标题</vt:lpstr>
      </vt:variant>
      <vt:variant>
        <vt:i4>23</vt:i4>
      </vt:variant>
    </vt:vector>
  </HeadingPairs>
  <TitlesOfParts>
    <vt:vector size="36" baseType="lpstr">
      <vt:lpstr>Arial</vt:lpstr>
      <vt:lpstr>宋体</vt:lpstr>
      <vt:lpstr>Calibri</vt:lpstr>
      <vt:lpstr>Times New Roman</vt:lpstr>
      <vt:lpstr>黑体</vt:lpstr>
      <vt:lpstr>Gulim</vt:lpstr>
      <vt:lpstr>楷体_GB2312</vt:lpstr>
      <vt:lpstr>微软雅黑</vt:lpstr>
      <vt:lpstr>Wingdings</vt:lpstr>
      <vt:lpstr>楷体</vt:lpstr>
      <vt:lpstr>华文中宋</vt:lpstr>
      <vt:lpstr>Office 主题</vt:lpstr>
      <vt:lpstr>Office 主题</vt:lpstr>
      <vt:lpstr>幻灯片 1</vt:lpstr>
      <vt:lpstr>幻灯片 2</vt:lpstr>
      <vt:lpstr>幻灯片 3</vt:lpstr>
      <vt:lpstr>幻灯片 4</vt:lpstr>
      <vt:lpstr> 初审结果分析及建议</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Lenovo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snnu</cp:lastModifiedBy>
  <cp:revision>26</cp:revision>
  <dcterms:created xsi:type="dcterms:W3CDTF">2013-01-14T02:04:43Z</dcterms:created>
  <dcterms:modified xsi:type="dcterms:W3CDTF">2013-01-16T06:43:31Z</dcterms:modified>
</cp:coreProperties>
</file>