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9" r:id="rId2"/>
  </p:sldMasterIdLst>
  <p:notesMasterIdLst>
    <p:notesMasterId r:id="rId42"/>
  </p:notesMasterIdLst>
  <p:handoutMasterIdLst>
    <p:handoutMasterId r:id="rId43"/>
  </p:handoutMasterIdLst>
  <p:sldIdLst>
    <p:sldId id="324" r:id="rId3"/>
    <p:sldId id="886" r:id="rId4"/>
    <p:sldId id="887" r:id="rId5"/>
    <p:sldId id="888" r:id="rId6"/>
    <p:sldId id="889" r:id="rId7"/>
    <p:sldId id="890" r:id="rId8"/>
    <p:sldId id="893" r:id="rId9"/>
    <p:sldId id="894" r:id="rId10"/>
    <p:sldId id="895" r:id="rId11"/>
    <p:sldId id="896" r:id="rId12"/>
    <p:sldId id="897" r:id="rId13"/>
    <p:sldId id="898" r:id="rId14"/>
    <p:sldId id="899" r:id="rId15"/>
    <p:sldId id="900" r:id="rId16"/>
    <p:sldId id="901" r:id="rId17"/>
    <p:sldId id="902" r:id="rId18"/>
    <p:sldId id="903" r:id="rId19"/>
    <p:sldId id="904" r:id="rId20"/>
    <p:sldId id="905" r:id="rId21"/>
    <p:sldId id="906" r:id="rId22"/>
    <p:sldId id="907" r:id="rId23"/>
    <p:sldId id="908" r:id="rId24"/>
    <p:sldId id="909" r:id="rId25"/>
    <p:sldId id="910" r:id="rId26"/>
    <p:sldId id="913" r:id="rId27"/>
    <p:sldId id="911" r:id="rId28"/>
    <p:sldId id="912" r:id="rId29"/>
    <p:sldId id="914" r:id="rId30"/>
    <p:sldId id="915" r:id="rId31"/>
    <p:sldId id="916" r:id="rId32"/>
    <p:sldId id="917" r:id="rId33"/>
    <p:sldId id="918" r:id="rId34"/>
    <p:sldId id="919" r:id="rId35"/>
    <p:sldId id="920" r:id="rId36"/>
    <p:sldId id="921" r:id="rId37"/>
    <p:sldId id="922" r:id="rId38"/>
    <p:sldId id="923" r:id="rId39"/>
    <p:sldId id="924" r:id="rId40"/>
    <p:sldId id="925" r:id="rId41"/>
  </p:sldIdLst>
  <p:sldSz cx="9144000" cy="6858000" type="screen4x3"/>
  <p:notesSz cx="6669088" cy="9928225"/>
  <p:defaultTextStyle>
    <a:defPPr>
      <a:defRPr lang="en-US"/>
    </a:defPPr>
    <a:lvl1pPr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1pPr>
    <a:lvl2pPr marL="4572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2pPr>
    <a:lvl3pPr marL="9144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3pPr>
    <a:lvl4pPr marL="13716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4pPr>
    <a:lvl5pPr marL="18288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0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99FF"/>
    <a:srgbClr val="1CB5CA"/>
    <a:srgbClr val="420000"/>
    <a:srgbClr val="FFFFFF"/>
    <a:srgbClr val="346521"/>
    <a:srgbClr val="FFFF89"/>
    <a:srgbClr val="D68206"/>
    <a:srgbClr val="AA6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649" autoAdjust="0"/>
    <p:restoredTop sz="94750" autoAdjust="0"/>
  </p:normalViewPr>
  <p:slideViewPr>
    <p:cSldViewPr>
      <p:cViewPr varScale="1">
        <p:scale>
          <a:sx n="83" d="100"/>
          <a:sy n="83" d="100"/>
        </p:scale>
        <p:origin x="-1277" y="-62"/>
      </p:cViewPr>
      <p:guideLst>
        <p:guide orient="horz" pos="215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61" d="100"/>
          <a:sy n="61" d="100"/>
        </p:scale>
        <p:origin x="-3283" y="-77"/>
      </p:cViewPr>
      <p:guideLst>
        <p:guide orient="horz" pos="3127"/>
        <p:guide pos="210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0992254-C2C5-4647-800F-9292A0AADF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68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0EC8E44-619C-47B4-BBCA-BA43B90F0E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6579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962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25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2" r:id="rId3" imgW="7428571" imgH="2146032" progId="">
                  <p:embed/>
                </p:oleObj>
              </mc:Choice>
              <mc:Fallback>
                <p:oleObj r:id="rId3" imgW="7428571" imgH="2146032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4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629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5943600" cy="1066800"/>
          </a:xfrm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</a:t>
            </a:r>
            <a:br>
              <a:rPr lang="en-US" altLang="zh-CN" noProof="0" smtClean="0"/>
            </a:br>
            <a:r>
              <a:rPr lang="en-US" altLang="zh-CN" noProof="0" smtClean="0"/>
              <a:t>Master title</a:t>
            </a:r>
            <a:br>
              <a:rPr lang="en-US" altLang="zh-CN" noProof="0" smtClean="0"/>
            </a:br>
            <a:r>
              <a:rPr lang="en-US" altLang="zh-CN" noProof="0" smtClean="0"/>
              <a:t>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</p:spPr>
        <p:txBody>
          <a:bodyPr/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9FECAF5-AE36-4370-913D-B14E33B52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21" y="109675"/>
            <a:ext cx="1105492" cy="10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3398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91E7-9678-4E77-A0FA-53484B42FA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2347655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1475" y="152400"/>
            <a:ext cx="2171700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6375" y="152400"/>
            <a:ext cx="636270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FDAC-0310-489F-BDD8-BBE169BF79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67846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校徽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4608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申报</a:t>
            </a:r>
            <a:r>
              <a:rPr lang="zh-CN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副教授</a:t>
            </a:r>
            <a:endParaRPr lang="zh-CN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隶书" pitchFamily="49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66900"/>
            <a:ext cx="7772400" cy="1438275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550" y="3522663"/>
            <a:ext cx="6400800" cy="12017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A7FA-282D-438A-9D1E-CDA447A215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439785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1855788"/>
            <a:ext cx="8229600" cy="4310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259427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6985-57A4-456B-9F14-637D6E8C2109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90970522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776288"/>
            <a:ext cx="8210550" cy="9350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855788"/>
            <a:ext cx="4038600" cy="4310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86288" y="1855788"/>
            <a:ext cx="4038600" cy="4310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7EED-B881-4445-85D1-2E99A3F70357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4505496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392-0A27-4396-BC27-EA3C6F4E8DB3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871498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776288"/>
            <a:ext cx="8210550" cy="9350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F398-C7E4-40A8-B4E1-FD86DF4C1179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36808961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37DF-326B-4CDE-B498-DE3B535F5342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58197210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872D-5E29-4FBB-8999-D39DCD7BF59B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20759487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B5BE-DEA6-40A5-8B59-8A224DE803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483428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95E4-FCD2-4E34-9561-7CD1C14A5CD3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62601112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776288"/>
            <a:ext cx="8210550" cy="9350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1855788"/>
            <a:ext cx="8229600" cy="43100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DF7D-5203-4956-9B11-78E6AAFE8C5C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051852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7488" y="776288"/>
            <a:ext cx="2057400" cy="53895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776288"/>
            <a:ext cx="6019800" cy="5389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500A-7694-4F10-9749-88D347C240F0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37716663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2F3D-C470-4789-A013-D397C0AB515E}" type="slidenum">
              <a:rPr lang="en-US" altLang="zh-CN" smtClean="0"/>
              <a:pPr>
                <a:defRPr/>
              </a:pPr>
              <a:t>‹#›</a:t>
            </a:fld>
            <a:endParaRPr lang="zh-CN" altLang="zh-CN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382109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B138-5449-4270-BF99-C8FF25B6CF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7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3165-D292-46C1-B7FC-4D6C2A9150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6724495"/>
      </p:ext>
    </p:extLst>
  </p:cSld>
  <p:clrMapOvr>
    <a:masterClrMapping/>
  </p:clrMapOvr>
  <p:transition advClick="0" advTm="13468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6375" y="1219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75" y="1219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2BBA-7260-47DB-95FD-5A8279592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028401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48C8-17D1-4FF1-B224-E2A55B97A8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664496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D16F-5DB1-49BE-AB3C-FB3FBE3AB4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8044512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CD48-A851-4FBD-B1D3-4DFB65DB0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35968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AB2C-4076-47B9-A367-B5D1D745C0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8490540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172D-0008-4A64-8429-2B0C0BD14C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1149081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>
            <a:spLocks/>
          </p:cNvSpPr>
          <p:nvPr/>
        </p:nvSpPr>
        <p:spPr bwMode="auto">
          <a:xfrm>
            <a:off x="0" y="0"/>
            <a:ext cx="9144000" cy="1741488"/>
          </a:xfrm>
          <a:custGeom>
            <a:avLst/>
            <a:gdLst>
              <a:gd name="T0" fmla="*/ 0 w 5760"/>
              <a:gd name="T1" fmla="*/ 0 h 1098"/>
              <a:gd name="T2" fmla="*/ 0 w 5760"/>
              <a:gd name="T3" fmla="*/ 619 h 1098"/>
              <a:gd name="T4" fmla="*/ 2633 w 5760"/>
              <a:gd name="T5" fmla="*/ 495 h 1098"/>
              <a:gd name="T6" fmla="*/ 5760 w 5760"/>
              <a:gd name="T7" fmla="*/ 1098 h 1098"/>
              <a:gd name="T8" fmla="*/ 5760 w 5760"/>
              <a:gd name="T9" fmla="*/ 1 h 1098"/>
              <a:gd name="T10" fmla="*/ 0 w 5760"/>
              <a:gd name="T11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098">
                <a:moveTo>
                  <a:pt x="0" y="0"/>
                </a:moveTo>
                <a:lnTo>
                  <a:pt x="0" y="619"/>
                </a:lnTo>
                <a:cubicBezTo>
                  <a:pt x="420" y="536"/>
                  <a:pt x="2221" y="477"/>
                  <a:pt x="2633" y="495"/>
                </a:cubicBezTo>
                <a:cubicBezTo>
                  <a:pt x="3045" y="513"/>
                  <a:pt x="4699" y="513"/>
                  <a:pt x="5760" y="1098"/>
                </a:cubicBezTo>
                <a:lnTo>
                  <a:pt x="5760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6551613"/>
            <a:ext cx="914400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" name="未知" descr="sky"/>
          <p:cNvSpPr>
            <a:spLocks/>
          </p:cNvSpPr>
          <p:nvPr/>
        </p:nvSpPr>
        <p:spPr bwMode="auto">
          <a:xfrm>
            <a:off x="0" y="0"/>
            <a:ext cx="9158288" cy="1349375"/>
          </a:xfrm>
          <a:custGeom>
            <a:avLst/>
            <a:gdLst>
              <a:gd name="T0" fmla="*/ 0 w 5769"/>
              <a:gd name="T1" fmla="*/ 0 h 851"/>
              <a:gd name="T2" fmla="*/ 0 w 5769"/>
              <a:gd name="T3" fmla="*/ 2147483647 h 851"/>
              <a:gd name="T4" fmla="*/ 2147483647 w 5769"/>
              <a:gd name="T5" fmla="*/ 2147483647 h 851"/>
              <a:gd name="T6" fmla="*/ 2147483647 w 5769"/>
              <a:gd name="T7" fmla="*/ 2147483647 h 851"/>
              <a:gd name="T8" fmla="*/ 2147483647 w 5769"/>
              <a:gd name="T9" fmla="*/ 2147483647 h 851"/>
              <a:gd name="T10" fmla="*/ 0 w 5769"/>
              <a:gd name="T11" fmla="*/ 0 h 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9" h="851">
                <a:moveTo>
                  <a:pt x="0" y="0"/>
                </a:moveTo>
                <a:lnTo>
                  <a:pt x="0" y="732"/>
                </a:lnTo>
                <a:cubicBezTo>
                  <a:pt x="72" y="726"/>
                  <a:pt x="896" y="522"/>
                  <a:pt x="2277" y="476"/>
                </a:cubicBezTo>
                <a:cubicBezTo>
                  <a:pt x="3658" y="430"/>
                  <a:pt x="5102" y="568"/>
                  <a:pt x="5769" y="851"/>
                </a:cubicBezTo>
                <a:lnTo>
                  <a:pt x="5768" y="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219200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67488"/>
            <a:ext cx="26670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78600"/>
            <a:ext cx="289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72250"/>
            <a:ext cx="2133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BA33619-5240-4E61-A272-3944B8915F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05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250825" y="5832475"/>
            <a:ext cx="720725" cy="792163"/>
            <a:chOff x="0" y="0"/>
            <a:chExt cx="545" cy="605"/>
          </a:xfrm>
        </p:grpSpPr>
        <p:grpSp>
          <p:nvGrpSpPr>
            <p:cNvPr id="1037" name="Group 11"/>
            <p:cNvGrpSpPr>
              <a:grpSpLocks/>
            </p:cNvGrpSpPr>
            <p:nvPr userDrawn="1"/>
          </p:nvGrpSpPr>
          <p:grpSpPr bwMode="auto">
            <a:xfrm>
              <a:off x="0" y="0"/>
              <a:ext cx="545" cy="589"/>
              <a:chOff x="0" y="0"/>
              <a:chExt cx="635" cy="680"/>
            </a:xfrm>
          </p:grpSpPr>
          <p:sp>
            <p:nvSpPr>
              <p:cNvPr id="1041" name="Oval 12"/>
              <p:cNvSpPr>
                <a:spLocks noChangeArrowheads="1"/>
              </p:cNvSpPr>
              <p:nvPr userDrawn="1"/>
            </p:nvSpPr>
            <p:spPr bwMode="auto">
              <a:xfrm>
                <a:off x="0" y="182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2" name="Oval 13"/>
              <p:cNvSpPr>
                <a:spLocks noChangeArrowheads="1"/>
              </p:cNvSpPr>
              <p:nvPr userDrawn="1"/>
            </p:nvSpPr>
            <p:spPr bwMode="auto">
              <a:xfrm>
                <a:off x="181" y="0"/>
                <a:ext cx="272" cy="680"/>
              </a:xfrm>
              <a:prstGeom prst="ellipse">
                <a:avLst/>
              </a:prstGeom>
              <a:solidFill>
                <a:schemeClr val="folHlink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3" name="Oval 14"/>
              <p:cNvSpPr>
                <a:spLocks noChangeArrowheads="1"/>
              </p:cNvSpPr>
              <p:nvPr userDrawn="1"/>
            </p:nvSpPr>
            <p:spPr bwMode="auto">
              <a:xfrm>
                <a:off x="477" y="182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38" name="未知"/>
            <p:cNvSpPr>
              <a:spLocks/>
            </p:cNvSpPr>
            <p:nvPr userDrawn="1"/>
          </p:nvSpPr>
          <p:spPr bwMode="auto">
            <a:xfrm>
              <a:off x="223" y="317"/>
              <a:ext cx="112" cy="288"/>
            </a:xfrm>
            <a:custGeom>
              <a:avLst/>
              <a:gdLst>
                <a:gd name="T0" fmla="*/ 4 w 112"/>
                <a:gd name="T1" fmla="*/ 0 h 288"/>
                <a:gd name="T2" fmla="*/ 42 w 112"/>
                <a:gd name="T3" fmla="*/ 169 h 288"/>
                <a:gd name="T4" fmla="*/ 50 w 112"/>
                <a:gd name="T5" fmla="*/ 272 h 288"/>
                <a:gd name="T6" fmla="*/ 75 w 112"/>
                <a:gd name="T7" fmla="*/ 265 h 288"/>
                <a:gd name="T8" fmla="*/ 66 w 112"/>
                <a:gd name="T9" fmla="*/ 187 h 288"/>
                <a:gd name="T10" fmla="*/ 111 w 112"/>
                <a:gd name="T11" fmla="*/ 52 h 288"/>
                <a:gd name="T12" fmla="*/ 57 w 112"/>
                <a:gd name="T13" fmla="*/ 145 h 288"/>
                <a:gd name="T14" fmla="*/ 4 w 112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未知"/>
            <p:cNvSpPr>
              <a:spLocks/>
            </p:cNvSpPr>
            <p:nvPr userDrawn="1"/>
          </p:nvSpPr>
          <p:spPr bwMode="auto">
            <a:xfrm>
              <a:off x="439" y="380"/>
              <a:ext cx="67" cy="197"/>
            </a:xfrm>
            <a:custGeom>
              <a:avLst/>
              <a:gdLst>
                <a:gd name="T0" fmla="*/ 1 w 112"/>
                <a:gd name="T1" fmla="*/ 0 h 288"/>
                <a:gd name="T2" fmla="*/ 1 w 112"/>
                <a:gd name="T3" fmla="*/ 1 h 288"/>
                <a:gd name="T4" fmla="*/ 1 w 112"/>
                <a:gd name="T5" fmla="*/ 1 h 288"/>
                <a:gd name="T6" fmla="*/ 1 w 112"/>
                <a:gd name="T7" fmla="*/ 1 h 288"/>
                <a:gd name="T8" fmla="*/ 1 w 112"/>
                <a:gd name="T9" fmla="*/ 1 h 288"/>
                <a:gd name="T10" fmla="*/ 1 w 112"/>
                <a:gd name="T11" fmla="*/ 1 h 288"/>
                <a:gd name="T12" fmla="*/ 1 w 112"/>
                <a:gd name="T13" fmla="*/ 1 h 288"/>
                <a:gd name="T14" fmla="*/ 1 w 112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未知"/>
            <p:cNvSpPr>
              <a:spLocks/>
            </p:cNvSpPr>
            <p:nvPr userDrawn="1"/>
          </p:nvSpPr>
          <p:spPr bwMode="auto">
            <a:xfrm>
              <a:off x="46" y="417"/>
              <a:ext cx="50" cy="168"/>
            </a:xfrm>
            <a:custGeom>
              <a:avLst/>
              <a:gdLst>
                <a:gd name="T0" fmla="*/ 1 w 81"/>
                <a:gd name="T1" fmla="*/ 41 h 168"/>
                <a:gd name="T2" fmla="*/ 1 w 81"/>
                <a:gd name="T3" fmla="*/ 87 h 168"/>
                <a:gd name="T4" fmla="*/ 1 w 81"/>
                <a:gd name="T5" fmla="*/ 157 h 168"/>
                <a:gd name="T6" fmla="*/ 1 w 81"/>
                <a:gd name="T7" fmla="*/ 152 h 168"/>
                <a:gd name="T8" fmla="*/ 1 w 81"/>
                <a:gd name="T9" fmla="*/ 99 h 168"/>
                <a:gd name="T10" fmla="*/ 1 w 81"/>
                <a:gd name="T11" fmla="*/ 7 h 168"/>
                <a:gd name="T12" fmla="*/ 1 w 81"/>
                <a:gd name="T13" fmla="*/ 56 h 168"/>
                <a:gd name="T14" fmla="*/ 1 w 81"/>
                <a:gd name="T15" fmla="*/ 41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68">
                  <a:moveTo>
                    <a:pt x="1" y="41"/>
                  </a:moveTo>
                  <a:cubicBezTo>
                    <a:pt x="0" y="44"/>
                    <a:pt x="31" y="68"/>
                    <a:pt x="38" y="87"/>
                  </a:cubicBezTo>
                  <a:cubicBezTo>
                    <a:pt x="45" y="106"/>
                    <a:pt x="40" y="146"/>
                    <a:pt x="43" y="157"/>
                  </a:cubicBezTo>
                  <a:cubicBezTo>
                    <a:pt x="46" y="168"/>
                    <a:pt x="56" y="162"/>
                    <a:pt x="58" y="152"/>
                  </a:cubicBezTo>
                  <a:cubicBezTo>
                    <a:pt x="60" y="143"/>
                    <a:pt x="49" y="123"/>
                    <a:pt x="52" y="99"/>
                  </a:cubicBezTo>
                  <a:cubicBezTo>
                    <a:pt x="56" y="75"/>
                    <a:pt x="81" y="14"/>
                    <a:pt x="79" y="7"/>
                  </a:cubicBezTo>
                  <a:cubicBezTo>
                    <a:pt x="77" y="0"/>
                    <a:pt x="53" y="50"/>
                    <a:pt x="40" y="56"/>
                  </a:cubicBezTo>
                  <a:cubicBezTo>
                    <a:pt x="27" y="62"/>
                    <a:pt x="9" y="44"/>
                    <a:pt x="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8839200" y="6570663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36" name="Picture 19" descr="电工所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6570663"/>
            <a:ext cx="3127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advClick="0" advTm="13468">
    <p:random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—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9D72F3D-C470-4789-A013-D397C0AB515E}" type="slidenum">
              <a:rPr lang="en-US" altLang="zh-CN"/>
              <a:pPr>
                <a:defRPr/>
              </a:pPr>
              <a:t>‹#›</a:t>
            </a:fld>
            <a:endParaRPr lang="zh-CN" altLang="zh-CN">
              <a:ea typeface="+mn-ea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0" y="80963"/>
            <a:ext cx="5364088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科技奖励网络申报流程</a:t>
            </a:r>
            <a:endParaRPr lang="zh-CN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749"/>
            <a:ext cx="1175741" cy="11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</p:sldLayoutIdLst>
  <p:transition advClick="0" advTm="13468"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kjpj.cutech.edu.cn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524" y="2564904"/>
            <a:ext cx="8424428" cy="12961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zh-CN" altLang="en-US" sz="40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教育部科技评价与评审管理信息系统</a:t>
            </a:r>
            <a:r>
              <a:rPr lang="en-US" altLang="zh-CN" sz="32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32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科技奖励网络申报流程</a:t>
            </a:r>
            <a:r>
              <a:rPr lang="en-US" altLang="zh-CN" sz="32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CN" sz="3200" spc="50" dirty="0">
              <a:ln w="11430"/>
              <a:solidFill>
                <a:schemeClr val="tx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ECAF5-AE36-4370-913D-B14E33B522F5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503549" y="5935342"/>
            <a:ext cx="78488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教育部科技发展中心成果专利处       </a:t>
            </a:r>
            <a:r>
              <a:rPr lang="en-US" altLang="zh-CN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468"/>
    </mc:Choice>
    <mc:Fallback xmlns="">
      <p:transition advTm="134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CC6749C-F699-4CC5-BE51-4111FE3ED875}" type="slidenum">
              <a:rPr lang="en-US" altLang="zh-CN" smtClean="0"/>
              <a:pPr eaLnBrk="1" hangingPunct="1"/>
              <a:t>10</a:t>
            </a:fld>
            <a:endParaRPr lang="en-US" altLang="zh-CN" smtClean="0"/>
          </a:p>
        </p:txBody>
      </p:sp>
      <p:sp>
        <p:nvSpPr>
          <p:cNvPr id="474114" name="Text Box 2"/>
          <p:cNvSpPr txBox="1">
            <a:spLocks noChangeArrowheads="1"/>
          </p:cNvSpPr>
          <p:nvPr/>
        </p:nvSpPr>
        <p:spPr bwMode="auto">
          <a:xfrm>
            <a:off x="122238" y="908720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推荐工作流程</a:t>
            </a:r>
          </a:p>
        </p:txBody>
      </p:sp>
      <p:sp>
        <p:nvSpPr>
          <p:cNvPr id="2" name="矩形 1"/>
          <p:cNvSpPr/>
          <p:nvPr/>
        </p:nvSpPr>
        <p:spPr>
          <a:xfrm>
            <a:off x="118046" y="1700808"/>
            <a:ext cx="885698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：推荐单位以本单位的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推荐单位号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密码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登录网络申报系统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按奖种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生成每个项目的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推荐号和校验码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，并告知完成人</a:t>
            </a:r>
          </a:p>
          <a:p>
            <a:pPr algn="l" eaLnBrk="1" hangingPunct="1"/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：完成人下载推荐系统，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填写并导出电子版推荐书，扫描附件材料</a:t>
            </a:r>
          </a:p>
          <a:p>
            <a:pPr algn="l" eaLnBrk="1" hangingPunct="1"/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：完成人以本项目对应的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推荐号和校验码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登录网络申报系统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上传电子版推荐书和扫描的附件材料，确认后</a:t>
            </a:r>
            <a:r>
              <a:rPr lang="zh-CN" altLang="en-US" sz="2000" dirty="0">
                <a:solidFill>
                  <a:srgbClr val="800000"/>
                </a:solidFill>
                <a:latin typeface="黑体" pitchFamily="49" charset="-122"/>
                <a:ea typeface="黑体" pitchFamily="49" charset="-122"/>
              </a:rPr>
              <a:t>提交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：推荐单位登录网络申报系统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审核并</a:t>
            </a:r>
            <a:r>
              <a:rPr lang="zh-CN" altLang="en-US" sz="2000" dirty="0">
                <a:solidFill>
                  <a:srgbClr val="800000"/>
                </a:solidFill>
                <a:latin typeface="黑体" pitchFamily="49" charset="-122"/>
                <a:ea typeface="黑体" pitchFamily="49" charset="-122"/>
              </a:rPr>
              <a:t>推荐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：完成人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打印推荐书详本及附件并装订成册</a:t>
            </a:r>
          </a:p>
          <a:p>
            <a:pPr algn="l" eaLnBrk="1" hangingPunct="1"/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：推荐单位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审核书面推荐书详本并加盖公章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要求电子版 </a:t>
            </a:r>
            <a:b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       推荐书与书面推荐书保持一致，对发现问题的项目可通</a:t>
            </a:r>
            <a:b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       过</a:t>
            </a:r>
            <a:r>
              <a:rPr lang="zh-CN" altLang="en-US" sz="2000" dirty="0">
                <a:solidFill>
                  <a:schemeClr val="accent2"/>
                </a:solidFill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审核不通过</a:t>
            </a:r>
            <a:r>
              <a:rPr lang="zh-CN" altLang="en-US" sz="2000" dirty="0">
                <a:solidFill>
                  <a:schemeClr val="accent2"/>
                </a:solidFill>
                <a:ea typeface="黑体" pitchFamily="49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000" dirty="0">
                <a:solidFill>
                  <a:schemeClr val="accent2"/>
                </a:solidFill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取消提交</a:t>
            </a:r>
            <a:r>
              <a:rPr lang="zh-CN" altLang="en-US" sz="2000" dirty="0">
                <a:solidFill>
                  <a:schemeClr val="accent2"/>
                </a:solidFill>
                <a:ea typeface="黑体" pitchFamily="49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后，对材料进行修改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)</a:t>
            </a:r>
          </a:p>
          <a:p>
            <a:pPr algn="l" eaLnBrk="1" hangingPunct="1"/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步骤</a:t>
            </a:r>
            <a:r>
              <a:rPr lang="en-US" altLang="zh-CN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：推荐单位于规定时间前报送书面推荐材料</a:t>
            </a:r>
          </a:p>
        </p:txBody>
      </p:sp>
    </p:spTree>
    <p:extLst>
      <p:ext uri="{BB962C8B-B14F-4D97-AF65-F5344CB8AC3E}">
        <p14:creationId xmlns:p14="http://schemas.microsoft.com/office/powerpoint/2010/main" val="296796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C85FF2E-AD82-4D51-B416-B827CB0A263E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207963" y="747296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推荐单位审核、推荐流程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207963" y="1448780"/>
            <a:ext cx="8577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以推荐单位号和登录密码登录网络申报系统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490" y="1983642"/>
            <a:ext cx="8715375" cy="47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1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4C22230-7C81-4BDC-B67F-3DC06C94981A}" type="slidenum">
              <a:rPr lang="en-US" altLang="zh-CN" smtClean="0"/>
              <a:pPr eaLnBrk="1" hangingPunct="1"/>
              <a:t>12</a:t>
            </a:fld>
            <a:endParaRPr lang="en-US" altLang="zh-CN" smtClean="0"/>
          </a:p>
        </p:txBody>
      </p:sp>
      <p:sp>
        <p:nvSpPr>
          <p:cNvPr id="496642" name="Text Box 2"/>
          <p:cNvSpPr txBox="1">
            <a:spLocks noChangeArrowheads="1"/>
          </p:cNvSpPr>
          <p:nvPr/>
        </p:nvSpPr>
        <p:spPr bwMode="auto">
          <a:xfrm>
            <a:off x="232259" y="776660"/>
            <a:ext cx="595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推荐单位生成推荐号流程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1478335"/>
            <a:ext cx="764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按奖种生成对应的推荐号和校验码并分发给完成人。</a:t>
            </a:r>
            <a:endParaRPr lang="en-US" altLang="zh-CN" sz="2000" b="1" dirty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专用项目在生成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DAT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主件时也需要填写推荐号和校验码。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6" y="2312876"/>
            <a:ext cx="77057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3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A231765-4163-472E-9D87-7A9C440329C6}" type="slidenum">
              <a:rPr lang="en-US" altLang="zh-CN" smtClean="0"/>
              <a:pPr eaLnBrk="1" hangingPunct="1"/>
              <a:t>13</a:t>
            </a:fld>
            <a:endParaRPr lang="en-US" altLang="zh-CN" smtClean="0"/>
          </a:p>
        </p:txBody>
      </p:sp>
      <p:sp>
        <p:nvSpPr>
          <p:cNvPr id="486402" name="Text Box 2"/>
          <p:cNvSpPr txBox="1">
            <a:spLocks noChangeArrowheads="1"/>
          </p:cNvSpPr>
          <p:nvPr/>
        </p:nvSpPr>
        <p:spPr bwMode="auto">
          <a:xfrm>
            <a:off x="122238" y="944724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完成人上传、提交流程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15615" y="1938114"/>
            <a:ext cx="81994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下载</a:t>
            </a:r>
            <a:r>
              <a:rPr lang="zh-CN" altLang="en-US" sz="2000" b="1" dirty="0" smtClean="0">
                <a:solidFill>
                  <a:srgbClr val="FF0000"/>
                </a:solidFill>
                <a:ea typeface="黑体" pitchFamily="49" charset="-122"/>
              </a:rPr>
              <a:t>“推荐书”并</a:t>
            </a:r>
            <a:r>
              <a:rPr lang="zh-CN" altLang="en-US" sz="2000" dirty="0">
                <a:solidFill>
                  <a:srgbClr val="FF0000"/>
                </a:solidFill>
                <a:ea typeface="黑体" pitchFamily="49" charset="-122"/>
              </a:rPr>
              <a:t>解压</a:t>
            </a:r>
            <a:r>
              <a:rPr lang="zh-CN" altLang="en-US" sz="2000" b="1" dirty="0" smtClean="0">
                <a:solidFill>
                  <a:srgbClr val="FF0000"/>
                </a:solidFill>
                <a:ea typeface="黑体" pitchFamily="49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完成推荐书主件的填写和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DAT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文件的导出（具体见本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PPT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的第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、第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点）</a:t>
            </a:r>
          </a:p>
        </p:txBody>
      </p:sp>
    </p:spTree>
    <p:extLst>
      <p:ext uri="{BB962C8B-B14F-4D97-AF65-F5344CB8AC3E}">
        <p14:creationId xmlns:p14="http://schemas.microsoft.com/office/powerpoint/2010/main" val="1289364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1C3B92F-5705-4EC1-8C25-5967ABADD775}" type="slidenum">
              <a:rPr lang="en-US" altLang="zh-CN" smtClean="0"/>
              <a:pPr eaLnBrk="1" hangingPunct="1"/>
              <a:t>14</a:t>
            </a:fld>
            <a:endParaRPr lang="en-US" altLang="zh-CN" smtClean="0"/>
          </a:p>
        </p:txBody>
      </p:sp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138013" y="872716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完成人上传、提交流程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51520" y="1700808"/>
            <a:ext cx="8577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以推荐号和校验码登录网络申报系统</a:t>
            </a:r>
            <a:endParaRPr lang="en-US" altLang="zh-CN" sz="2000" b="1" dirty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完成推荐书主件（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DAT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文件）、附件（扫描图片）的上传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913" y="2708920"/>
            <a:ext cx="7610475" cy="39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7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18B29E6-E5E3-4F8D-AC39-B3CE4DAFCA27}" type="slidenum">
              <a:rPr lang="en-US" altLang="zh-CN" smtClean="0"/>
              <a:pPr eaLnBrk="1" hangingPunct="1"/>
              <a:t>15</a:t>
            </a:fld>
            <a:endParaRPr lang="en-US" altLang="zh-CN" smtClean="0"/>
          </a:p>
        </p:txBody>
      </p:sp>
      <p:sp>
        <p:nvSpPr>
          <p:cNvPr id="492546" name="Text Box 2"/>
          <p:cNvSpPr txBox="1">
            <a:spLocks noChangeArrowheads="1"/>
          </p:cNvSpPr>
          <p:nvPr/>
        </p:nvSpPr>
        <p:spPr bwMode="auto">
          <a:xfrm>
            <a:off x="122238" y="728663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完成人上传、提交流程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2238" y="1430338"/>
            <a:ext cx="847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上传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DAT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格式推荐书主件（电子版推荐书主件）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5" y="2024844"/>
            <a:ext cx="88201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8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60462A5F-3E36-4197-AE79-524E8022401E}" type="slidenum">
              <a:rPr lang="en-US" altLang="zh-CN" smtClean="0"/>
              <a:pPr eaLnBrk="1" hangingPunct="1"/>
              <a:t>16</a:t>
            </a:fld>
            <a:endParaRPr lang="en-US" altLang="zh-CN" smtClean="0"/>
          </a:p>
        </p:txBody>
      </p:sp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22238" y="820738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完成人上传、提交流程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82476" y="1468438"/>
            <a:ext cx="8589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上传扫描的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JPG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格式推荐书附件（电子版推荐书附件）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024844"/>
            <a:ext cx="88106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26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9AD8965-D655-45EA-96D9-2CF683A47AA7}" type="slidenum">
              <a:rPr lang="en-US" altLang="zh-CN" smtClean="0"/>
              <a:pPr eaLnBrk="1" hangingPunct="1"/>
              <a:t>17</a:t>
            </a:fld>
            <a:endParaRPr lang="en-US" altLang="zh-CN" smtClean="0"/>
          </a:p>
        </p:txBody>
      </p:sp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122238" y="814351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完成人上传、提交流程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01613" y="1520788"/>
            <a:ext cx="8678862" cy="520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1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上传电子版主件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   文件格式：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DAT  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文件大小限制：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2048KB  </a:t>
            </a:r>
          </a:p>
          <a:p>
            <a:pPr algn="l" eaLnBrk="1" hangingPunct="1"/>
            <a:r>
              <a:rPr lang="zh-CN" altLang="en-US" sz="1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最大允许上传文件数：</a:t>
            </a:r>
            <a:r>
              <a:rPr lang="en-US" altLang="zh-CN" sz="1800" b="1" dirty="0" smtClean="0">
                <a:latin typeface="黑体" pitchFamily="49" charset="-122"/>
                <a:ea typeface="黑体" pitchFamily="49" charset="-122"/>
              </a:rPr>
              <a:t>1</a:t>
            </a:r>
            <a:endParaRPr lang="en-US" altLang="zh-CN" sz="1800" b="1" dirty="0"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r>
              <a:rPr lang="zh-CN" altLang="en-US" sz="1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上传电子版附件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   文件格式：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  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文件大小限制：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200KB   </a:t>
            </a:r>
          </a:p>
          <a:p>
            <a:pPr algn="l" eaLnBrk="1" hangingPunct="1"/>
            <a:r>
              <a:rPr lang="zh-CN" altLang="en-US" sz="1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代表论文和引文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   文件格式：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PDF  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文件大小限制：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1024KB  </a:t>
            </a:r>
          </a:p>
          <a:p>
            <a:pPr algn="l" eaLnBrk="1" hangingPunct="1"/>
            <a:r>
              <a:rPr lang="zh-CN" altLang="en-US" sz="1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最大允许上传文件数：</a:t>
            </a:r>
          </a:p>
          <a:p>
            <a:pPr algn="l" eaLnBrk="1" hangingPunct="1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高校类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自然奖：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个，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PDF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</a:p>
          <a:p>
            <a:pPr algn="l" eaLnBrk="1" hangingPunct="1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高校类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发明奖：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</a:p>
          <a:p>
            <a:pPr algn="l" eaLnBrk="1" hangingPunct="1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高校类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进步奖：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  <a:br>
              <a:rPr lang="zh-CN" altLang="en-US" sz="1800" b="1" dirty="0">
                <a:latin typeface="黑体" pitchFamily="49" charset="-122"/>
                <a:ea typeface="黑体" pitchFamily="49" charset="-122"/>
              </a:rPr>
            </a:b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高校类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推广类：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</a:p>
          <a:p>
            <a:pPr algn="l" eaLnBrk="1" hangingPunct="1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高校类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专利奖：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</a:p>
          <a:p>
            <a:pPr algn="l" eaLnBrk="1" hangingPunct="1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直报类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自然奖：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个，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PDF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</a:p>
          <a:p>
            <a:pPr algn="l" eaLnBrk="1" hangingPunct="1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直报类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发明奖：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</a:p>
          <a:p>
            <a:pPr algn="l" eaLnBrk="1" hangingPunct="1"/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直报类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进步奖：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JPG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文件</a:t>
            </a:r>
            <a:r>
              <a:rPr lang="en-US" altLang="zh-CN" sz="1800" b="1" dirty="0"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1800" b="1" dirty="0">
                <a:latin typeface="黑体" pitchFamily="49" charset="-122"/>
                <a:ea typeface="黑体" pitchFamily="49" charset="-122"/>
              </a:rPr>
              <a:t>个；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39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2F95E78-E5F9-435B-9C49-21DABC664E60}" type="slidenum">
              <a:rPr lang="en-US" altLang="zh-CN" smtClean="0"/>
              <a:pPr eaLnBrk="1" hangingPunct="1"/>
              <a:t>18</a:t>
            </a:fld>
            <a:endParaRPr lang="en-US" altLang="zh-CN" smtClean="0"/>
          </a:p>
        </p:txBody>
      </p:sp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122238" y="728700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完成人上传、提交流程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00013" y="1376772"/>
            <a:ext cx="8132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项目提交确认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988840"/>
            <a:ext cx="88487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2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D1DB279-999E-4E9E-8188-8D0BB10BD74E}" type="slidenum">
              <a:rPr lang="en-US" altLang="zh-CN" smtClean="0"/>
              <a:pPr eaLnBrk="1" hangingPunct="1"/>
              <a:t>19</a:t>
            </a:fld>
            <a:endParaRPr lang="en-US" altLang="zh-CN" smtClean="0"/>
          </a:p>
        </p:txBody>
      </p:sp>
      <p:sp>
        <p:nvSpPr>
          <p:cNvPr id="499714" name="Text Box 2"/>
          <p:cNvSpPr txBox="1">
            <a:spLocks noChangeArrowheads="1"/>
          </p:cNvSpPr>
          <p:nvPr/>
        </p:nvSpPr>
        <p:spPr bwMode="auto">
          <a:xfrm>
            <a:off x="122237" y="944724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推荐单位审核、推荐流程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07962" y="1659186"/>
            <a:ext cx="2327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推荐单位审核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78298"/>
            <a:ext cx="7955970" cy="46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just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742950" indent="-285750" algn="just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143000" indent="-228600" algn="just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600200" indent="-228600" algn="just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57400" indent="-228600" algn="just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fld id="{B25D9A95-6FBF-4C8A-BB1C-102DACCFC606}" type="slidenum">
              <a:rPr lang="en-US" altLang="zh-CN" smtClean="0"/>
              <a:pPr eaLnBrk="1" hangingPunct="1"/>
              <a:t>2</a:t>
            </a:fld>
            <a:endParaRPr lang="en-US" altLang="zh-CN" smtClean="0"/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723231" y="1061819"/>
            <a:ext cx="4549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n-lt"/>
                <a:ea typeface="+mn-ea"/>
              </a:rPr>
              <a:t>目录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279525" y="1708150"/>
            <a:ext cx="6113463" cy="4329775"/>
          </a:xfrm>
          <a:prstGeom prst="rect">
            <a:avLst/>
          </a:prstGeom>
          <a:noFill/>
          <a:ln w="412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推荐材料及报送方式</a:t>
            </a:r>
          </a:p>
          <a:p>
            <a:pPr marL="342900" indent="-342900" algn="l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需重点阅读的材料</a:t>
            </a:r>
          </a:p>
          <a:p>
            <a:pPr marL="342900" indent="-342900" algn="l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推荐书组成及准备</a:t>
            </a:r>
          </a:p>
          <a:p>
            <a:pPr marL="342900" indent="-342900" algn="l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网络申报系统功能</a:t>
            </a:r>
          </a:p>
          <a:p>
            <a:pPr marL="342900" indent="-342900" algn="l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推荐工作流程（推荐单位审核、推荐流程；完成人上传、提交流程）</a:t>
            </a:r>
          </a:p>
          <a:p>
            <a:pPr marL="342900" indent="-342900" algn="l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推荐模板下载及安装</a:t>
            </a:r>
          </a:p>
          <a:p>
            <a:pPr marL="342900" indent="-342900" algn="l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推荐模板使用说明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68"/>
    </mc:Choice>
    <mc:Fallback xmlns="">
      <p:transition advTm="1346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897B29F-FB0D-4224-9B37-E7C17FE211AB}" type="slidenum">
              <a:rPr lang="en-US" altLang="zh-CN" sz="1400"/>
              <a:pPr algn="r" eaLnBrk="1" hangingPunct="1"/>
              <a:t>20</a:t>
            </a:fld>
            <a:endParaRPr lang="en-US" altLang="zh-CN" sz="1400"/>
          </a:p>
        </p:txBody>
      </p:sp>
      <p:sp>
        <p:nvSpPr>
          <p:cNvPr id="499714" name="Text Box 2"/>
          <p:cNvSpPr txBox="1">
            <a:spLocks noChangeArrowheads="1"/>
          </p:cNvSpPr>
          <p:nvPr/>
        </p:nvSpPr>
        <p:spPr bwMode="auto">
          <a:xfrm>
            <a:off x="134070" y="825501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推荐单位审核、推荐流程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87524" y="1717874"/>
            <a:ext cx="3398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推荐单位审核后推荐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7" y="2236986"/>
            <a:ext cx="7955970" cy="46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C1480BD-2A12-45BD-B710-3EE8C41C4744}" type="slidenum">
              <a:rPr lang="en-US" altLang="zh-CN" smtClean="0"/>
              <a:pPr eaLnBrk="1" hangingPunct="1"/>
              <a:t>21</a:t>
            </a:fld>
            <a:endParaRPr lang="en-US" altLang="zh-CN" smtClean="0"/>
          </a:p>
        </p:txBody>
      </p:sp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136166" y="1016732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书面推荐材料的准备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2857" y="2384884"/>
            <a:ext cx="7685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完成人打印推荐书详本及附件并装订成册</a:t>
            </a:r>
          </a:p>
          <a:p>
            <a:pPr algn="l" eaLnBrk="1" hangingPunct="1"/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推荐单位审核书面推荐书详本并加盖公章后报送</a:t>
            </a:r>
          </a:p>
        </p:txBody>
      </p:sp>
    </p:spTree>
    <p:extLst>
      <p:ext uri="{BB962C8B-B14F-4D97-AF65-F5344CB8AC3E}">
        <p14:creationId xmlns:p14="http://schemas.microsoft.com/office/powerpoint/2010/main" val="378149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8F40AB5-2F16-4C6B-BB28-D62E87EE413D}" type="slidenum">
              <a:rPr lang="en-US" altLang="zh-CN" smtClean="0"/>
              <a:pPr eaLnBrk="1" hangingPunct="1"/>
              <a:t>22</a:t>
            </a:fld>
            <a:endParaRPr lang="en-US" altLang="zh-CN" smtClean="0"/>
          </a:p>
        </p:txBody>
      </p:sp>
      <p:sp>
        <p:nvSpPr>
          <p:cNvPr id="486402" name="Text Box 2"/>
          <p:cNvSpPr txBox="1">
            <a:spLocks noChangeArrowheads="1"/>
          </p:cNvSpPr>
          <p:nvPr/>
        </p:nvSpPr>
        <p:spPr bwMode="auto">
          <a:xfrm>
            <a:off x="168970" y="872716"/>
            <a:ext cx="67881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6.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推荐模板</a:t>
            </a:r>
            <a:r>
              <a:rPr lang="zh-CN" alt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下载</a:t>
            </a:r>
            <a:endParaRPr lang="zh-CN" altLang="en-US" sz="4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82662" y="1600126"/>
            <a:ext cx="835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下载高等学校科学研究优秀成果奖推荐系统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1" y="2096852"/>
            <a:ext cx="72390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3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33E51E1-B59A-47FA-9899-59A49B940A0F}" type="slidenum">
              <a:rPr lang="en-US" altLang="zh-CN" smtClean="0"/>
              <a:pPr eaLnBrk="1" hangingPunct="1"/>
              <a:t>23</a:t>
            </a:fld>
            <a:endParaRPr lang="en-US" altLang="zh-CN" smtClean="0"/>
          </a:p>
        </p:txBody>
      </p:sp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122238" y="820738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模板下载后解压</a:t>
            </a:r>
          </a:p>
        </p:txBody>
      </p: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713251"/>
            <a:ext cx="2381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3251"/>
            <a:ext cx="5943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2238" y="4972500"/>
            <a:ext cx="8806246" cy="170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系统最低配置要求</a:t>
            </a:r>
          </a:p>
          <a:p>
            <a:pPr algn="l" eaLnBrk="1" hangingPunct="1"/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操作系统：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WindowsXp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简体中文版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以上。</a:t>
            </a:r>
          </a:p>
          <a:p>
            <a:pPr algn="l" eaLnBrk="1" hangingPunct="1"/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2.Office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文字处理软件：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Word2003sp3 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简体中文版）以上。</a:t>
            </a:r>
            <a:endParaRPr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4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753F534-6056-48A2-A9A1-36D7EB32496A}" type="slidenum">
              <a:rPr lang="en-US" altLang="zh-CN" smtClean="0"/>
              <a:pPr eaLnBrk="1" hangingPunct="1"/>
              <a:t>24</a:t>
            </a:fld>
            <a:endParaRPr lang="en-US" altLang="zh-CN" smtClean="0"/>
          </a:p>
        </p:txBody>
      </p:sp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129481" y="944724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Word2003</a:t>
            </a:r>
            <a:r>
              <a:rPr lang="zh-CN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宏的安全设置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00013" y="1767681"/>
            <a:ext cx="765651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设置方法如下：</a:t>
            </a:r>
          </a:p>
          <a:p>
            <a:pPr algn="l" eaLnBrk="1" hangingPunct="1"/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设置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Word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宏的安全级别</a:t>
            </a:r>
          </a:p>
          <a:p>
            <a:pPr algn="l" eaLnBrk="1" hangingPunct="1"/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[Word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菜单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]-&gt;[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工具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] ]-&gt;[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宏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] ]-&gt;[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安全性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] ]-&gt;[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安全级别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] ]-&gt;[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</a:rPr>
              <a:t>中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</a:rPr>
              <a:t>]</a:t>
            </a:r>
          </a:p>
          <a:p>
            <a:pPr algn="l" eaLnBrk="1" hangingPunct="1"/>
            <a:r>
              <a:rPr lang="en-US" altLang="zh-CN" b="1" dirty="0">
                <a:solidFill>
                  <a:srgbClr val="FF0000"/>
                </a:solidFill>
              </a:rPr>
              <a:t>2.</a:t>
            </a:r>
            <a:r>
              <a:rPr lang="zh-CN" altLang="en-US" b="1" dirty="0">
                <a:solidFill>
                  <a:srgbClr val="FF0000"/>
                </a:solidFill>
              </a:rPr>
              <a:t>打开模板，打开模板文件</a:t>
            </a:r>
          </a:p>
          <a:p>
            <a:pPr algn="l" eaLnBrk="1" hangingPunct="1"/>
            <a:r>
              <a:rPr lang="zh-CN" altLang="en-US" b="1" dirty="0">
                <a:solidFill>
                  <a:srgbClr val="FF0000"/>
                </a:solidFill>
              </a:rPr>
              <a:t>   将出现宏启用提示界面，请选择</a:t>
            </a:r>
            <a:r>
              <a:rPr lang="en-US" altLang="zh-CN" b="1" dirty="0">
                <a:solidFill>
                  <a:srgbClr val="FF0000"/>
                </a:solidFill>
              </a:rPr>
              <a:t>[</a:t>
            </a:r>
            <a:r>
              <a:rPr lang="zh-CN" altLang="en-US" b="1" dirty="0">
                <a:solidFill>
                  <a:srgbClr val="FF0000"/>
                </a:solidFill>
              </a:rPr>
              <a:t>启用宏</a:t>
            </a:r>
            <a:r>
              <a:rPr lang="en-US" altLang="zh-CN" b="1" dirty="0">
                <a:solidFill>
                  <a:srgbClr val="FF0000"/>
                </a:solidFill>
              </a:rPr>
              <a:t>]</a:t>
            </a:r>
            <a:endParaRPr lang="en-US" altLang="zh-CN" b="1" dirty="0">
              <a:solidFill>
                <a:srgbClr val="FF0000"/>
              </a:solidFill>
              <a:ea typeface="黑体" pitchFamily="49" charset="-122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25182"/>
            <a:ext cx="38195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8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42F395F-CD7D-4962-B4EB-4F95F7AF31B8}" type="slidenum">
              <a:rPr lang="en-US" altLang="zh-CN" smtClean="0"/>
              <a:pPr eaLnBrk="1" hangingPunct="1"/>
              <a:t>25</a:t>
            </a:fld>
            <a:endParaRPr lang="en-US" altLang="zh-CN" smtClean="0"/>
          </a:p>
        </p:txBody>
      </p:sp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143508" y="836712"/>
            <a:ext cx="62166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Word2003</a:t>
            </a:r>
            <a:r>
              <a:rPr lang="zh-CN" alt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宏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的安全设置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207963" y="1711459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鼠标单击“安全警告”右边的“选项”按钮在弹出的“安全警告对话框”中选中单选按钮“启用此内容”，点击“确定”。</a:t>
            </a:r>
            <a:endParaRPr lang="zh-CN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104964"/>
            <a:ext cx="70548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468"/>
    </mc:Choice>
    <mc:Fallback xmlns="">
      <p:transition advClick="0" advTm="1346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C348579-9F0D-4237-9432-EF26DCBBBC56}" type="slidenum">
              <a:rPr lang="en-US" altLang="zh-CN" smtClean="0"/>
              <a:pPr eaLnBrk="1" hangingPunct="1"/>
              <a:t>26</a:t>
            </a:fld>
            <a:endParaRPr lang="en-US" altLang="zh-CN" smtClean="0"/>
          </a:p>
        </p:txBody>
      </p:sp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130647" y="1052736"/>
            <a:ext cx="67881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Word2003</a:t>
            </a:r>
            <a:r>
              <a:rPr lang="zh-CN" alt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的专用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工具栏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24111" y="1952836"/>
            <a:ext cx="8332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在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Word2003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中将出现下面所示的专用工具条按钮。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4" y="2672916"/>
            <a:ext cx="88773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50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6C0417C-D373-4947-A48F-7142D8854E0A}" type="slidenum">
              <a:rPr lang="en-US" altLang="zh-CN" smtClean="0"/>
              <a:pPr eaLnBrk="1" hangingPunct="1"/>
              <a:t>27</a:t>
            </a:fld>
            <a:endParaRPr lang="en-US" altLang="zh-CN" smtClean="0"/>
          </a:p>
        </p:txBody>
      </p:sp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143508" y="1035137"/>
            <a:ext cx="6216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Word2007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宏的安全设置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87524" y="2456892"/>
            <a:ext cx="863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打开模板文件，在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word2007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的工具条下将出现安全警告信息（如图所示），点击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选项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]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按钮。</a:t>
            </a:r>
            <a:endParaRPr lang="zh-CN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2" y="3681028"/>
            <a:ext cx="726916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468"/>
    </mc:Choice>
    <mc:Fallback xmlns="">
      <p:transition advClick="0" advTm="1346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38DCE36-3DC0-460A-B2F8-3267B741C4EC}" type="slidenum">
              <a:rPr lang="en-US" altLang="zh-CN" smtClean="0"/>
              <a:pPr eaLnBrk="1" hangingPunct="1"/>
              <a:t>28</a:t>
            </a:fld>
            <a:endParaRPr lang="en-US" altLang="zh-CN" smtClean="0"/>
          </a:p>
        </p:txBody>
      </p:sp>
      <p:sp>
        <p:nvSpPr>
          <p:cNvPr id="492546" name="Text Box 2"/>
          <p:cNvSpPr txBox="1">
            <a:spLocks noChangeArrowheads="1"/>
          </p:cNvSpPr>
          <p:nvPr/>
        </p:nvSpPr>
        <p:spPr bwMode="auto">
          <a:xfrm>
            <a:off x="122238" y="836712"/>
            <a:ext cx="6788150" cy="7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Word2007</a:t>
            </a:r>
            <a:r>
              <a:rPr lang="zh-CN" alt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的专用工具栏</a:t>
            </a:r>
            <a:endParaRPr lang="zh-CN" altLang="en-US" sz="4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4631" y="2036837"/>
            <a:ext cx="847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确定之后，在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word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菜单栏中新出现了一个“加载项”，鼠标单击，在工具栏出现以下选项，单击“填写推荐书”，对“推荐书”进行填写。</a:t>
            </a:r>
            <a:endParaRPr lang="zh-CN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32773" name="Picture 10" descr="Sna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8" y="3753036"/>
            <a:ext cx="740568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21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1978DD6-BB3D-4885-8272-CC89D99F4106}" type="slidenum">
              <a:rPr lang="en-US" altLang="zh-CN" smtClean="0"/>
              <a:pPr eaLnBrk="1" hangingPunct="1"/>
              <a:t>29</a:t>
            </a:fld>
            <a:endParaRPr lang="en-US" altLang="zh-CN" smtClean="0"/>
          </a:p>
        </p:txBody>
      </p:sp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42875" y="727076"/>
            <a:ext cx="855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7.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推荐模板使用说明：推荐书填写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03188" y="1417638"/>
            <a:ext cx="858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点击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填写推荐书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]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，会出现填写推荐书主界面：</a:t>
            </a:r>
            <a:endParaRPr lang="zh-CN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60848"/>
            <a:ext cx="88582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9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D145E04-4757-4A2D-8778-CB326DE5BA13}" type="slidenum">
              <a:rPr lang="en-US" altLang="zh-CN" smtClean="0"/>
              <a:pPr eaLnBrk="1" hangingPunct="1"/>
              <a:t>3</a:t>
            </a:fld>
            <a:endParaRPr lang="en-US" altLang="zh-CN" smtClean="0"/>
          </a:p>
        </p:txBody>
      </p:sp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43508" y="728700"/>
            <a:ext cx="5540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推荐材料及报送方式</a:t>
            </a:r>
          </a:p>
        </p:txBody>
      </p:sp>
      <p:sp>
        <p:nvSpPr>
          <p:cNvPr id="2" name="矩形 1"/>
          <p:cNvSpPr/>
          <p:nvPr/>
        </p:nvSpPr>
        <p:spPr>
          <a:xfrm>
            <a:off x="251520" y="4232666"/>
            <a:ext cx="8676964" cy="262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报送方式：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zh-CN" altLang="en-US" dirty="0">
                <a:solidFill>
                  <a:schemeClr val="accent2"/>
                </a:solidFill>
              </a:rPr>
              <a:t>书面推荐书：由推荐单位按照要求报送</a:t>
            </a:r>
            <a:r>
              <a:rPr lang="zh-CN" altLang="en-US" dirty="0" smtClean="0">
                <a:solidFill>
                  <a:schemeClr val="accent2"/>
                </a:solidFill>
              </a:rPr>
              <a:t>。</a:t>
            </a:r>
            <a:r>
              <a:rPr lang="en-US" altLang="zh-CN" dirty="0" smtClean="0">
                <a:solidFill>
                  <a:srgbClr val="FF0000"/>
                </a:solidFill>
              </a:rPr>
              <a:t>8</a:t>
            </a:r>
            <a:r>
              <a:rPr lang="zh-CN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</a:rPr>
              <a:t>28</a:t>
            </a:r>
            <a:r>
              <a:rPr lang="zh-CN" altLang="en-US" dirty="0" smtClean="0">
                <a:solidFill>
                  <a:srgbClr val="FF0000"/>
                </a:solidFill>
              </a:rPr>
              <a:t>日</a:t>
            </a:r>
            <a:r>
              <a:rPr lang="zh-CN" altLang="en-US" dirty="0">
                <a:solidFill>
                  <a:srgbClr val="FF0000"/>
                </a:solidFill>
              </a:rPr>
              <a:t>为材料收到的截止时间。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zh-CN" altLang="en-US" dirty="0">
                <a:solidFill>
                  <a:schemeClr val="accent2"/>
                </a:solidFill>
              </a:rPr>
              <a:t>电子版推荐书：通过网络申报系统上传。保密项目不得通过网络上传，随书面材料报送</a:t>
            </a:r>
            <a:r>
              <a:rPr lang="zh-CN" altLang="en-US" dirty="0" smtClean="0">
                <a:solidFill>
                  <a:schemeClr val="accent2"/>
                </a:solidFill>
              </a:rPr>
              <a:t>光盘。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46584" y="1376772"/>
            <a:ext cx="867696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推荐材料：</a:t>
            </a:r>
            <a:r>
              <a:rPr lang="zh-CN" altLang="en-US" dirty="0">
                <a:solidFill>
                  <a:schemeClr val="accent2"/>
                </a:solidFill>
              </a:rPr>
              <a:t/>
            </a:r>
            <a:br>
              <a:rPr lang="zh-CN" altLang="en-US" dirty="0">
                <a:solidFill>
                  <a:schemeClr val="accent2"/>
                </a:solidFill>
              </a:rPr>
            </a:br>
            <a:r>
              <a:rPr lang="zh-CN" altLang="en-US" dirty="0">
                <a:solidFill>
                  <a:schemeClr val="accent2"/>
                </a:solidFill>
              </a:rPr>
              <a:t>需报送的推荐材料包括：</a:t>
            </a:r>
            <a:r>
              <a:rPr lang="zh-CN" altLang="en-US" dirty="0">
                <a:solidFill>
                  <a:srgbClr val="0000FF"/>
                </a:solidFill>
              </a:rPr>
              <a:t>“书面推荐书”</a:t>
            </a:r>
            <a:r>
              <a:rPr lang="zh-CN" altLang="en-US" dirty="0">
                <a:solidFill>
                  <a:schemeClr val="accent2"/>
                </a:solidFill>
              </a:rPr>
              <a:t>和</a:t>
            </a:r>
            <a:r>
              <a:rPr lang="zh-CN" altLang="en-US" dirty="0">
                <a:solidFill>
                  <a:srgbClr val="0000FF"/>
                </a:solidFill>
              </a:rPr>
              <a:t>“电子版推荐书”</a:t>
            </a:r>
            <a:r>
              <a:rPr lang="zh-CN" altLang="en-US" dirty="0">
                <a:solidFill>
                  <a:schemeClr val="accent2"/>
                </a:solidFill>
              </a:rPr>
              <a:t>。推荐单位需对推荐材料进行审核推荐，确保两者的一致性。推荐材料依据“教育部办公厅关于推荐</a:t>
            </a:r>
            <a:r>
              <a:rPr lang="en-US" altLang="zh-CN" dirty="0" smtClean="0">
                <a:solidFill>
                  <a:schemeClr val="accent2"/>
                </a:solidFill>
              </a:rPr>
              <a:t>2014</a:t>
            </a:r>
            <a:r>
              <a:rPr lang="zh-CN" altLang="en-US" dirty="0" smtClean="0">
                <a:solidFill>
                  <a:schemeClr val="accent2"/>
                </a:solidFill>
              </a:rPr>
              <a:t>年度</a:t>
            </a:r>
            <a:r>
              <a:rPr lang="zh-CN" altLang="en-US" dirty="0">
                <a:solidFill>
                  <a:schemeClr val="accent2"/>
                </a:solidFill>
              </a:rPr>
              <a:t>高等学校科学研究优秀成果奖（科学技术）的通知”（教技发厅函</a:t>
            </a:r>
            <a:r>
              <a:rPr lang="en-US" altLang="zh-CN" dirty="0">
                <a:solidFill>
                  <a:schemeClr val="accent2"/>
                </a:solidFill>
              </a:rPr>
              <a:t>〔</a:t>
            </a:r>
            <a:r>
              <a:rPr lang="en-US" altLang="zh-CN" dirty="0" smtClean="0">
                <a:solidFill>
                  <a:schemeClr val="accent2"/>
                </a:solidFill>
              </a:rPr>
              <a:t>2014〕5</a:t>
            </a:r>
            <a:r>
              <a:rPr lang="zh-CN" altLang="en-US" dirty="0" smtClean="0">
                <a:solidFill>
                  <a:schemeClr val="accent2"/>
                </a:solidFill>
              </a:rPr>
              <a:t>号</a:t>
            </a:r>
            <a:r>
              <a:rPr lang="zh-CN" altLang="en-US" dirty="0">
                <a:solidFill>
                  <a:schemeClr val="accent2"/>
                </a:solidFill>
              </a:rPr>
              <a:t>）进行准备、填写、装订和报送。</a:t>
            </a:r>
          </a:p>
        </p:txBody>
      </p:sp>
    </p:spTree>
    <p:extLst>
      <p:ext uri="{BB962C8B-B14F-4D97-AF65-F5344CB8AC3E}">
        <p14:creationId xmlns:p14="http://schemas.microsoft.com/office/powerpoint/2010/main" val="35353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25DB65D-5880-4827-ABB0-638FCC84CBF4}" type="slidenum">
              <a:rPr lang="en-US" altLang="zh-CN" smtClean="0"/>
              <a:pPr eaLnBrk="1" hangingPunct="1"/>
              <a:t>30</a:t>
            </a:fld>
            <a:endParaRPr lang="en-US" altLang="zh-CN" smtClean="0"/>
          </a:p>
        </p:txBody>
      </p:sp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122238" y="682625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使用说明：推荐书编辑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0013" y="1384300"/>
            <a:ext cx="813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点击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编辑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]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按钮，填写数据以后，及时点击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保存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】</a:t>
            </a:r>
            <a:endParaRPr lang="en-US" altLang="zh-CN" sz="2400" b="1" dirty="0">
              <a:solidFill>
                <a:srgbClr val="FF6600"/>
              </a:solidFill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8840"/>
            <a:ext cx="87725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5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5830E90-6202-4267-8326-6BCED6E22D72}" type="slidenum">
              <a:rPr lang="en-US" altLang="zh-CN" smtClean="0"/>
              <a:pPr eaLnBrk="1" hangingPunct="1"/>
              <a:t>31</a:t>
            </a:fld>
            <a:endParaRPr lang="en-US" altLang="zh-CN" smtClean="0"/>
          </a:p>
        </p:txBody>
      </p:sp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140358" y="783109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使用说明：代码选择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63513" y="1952625"/>
            <a:ext cx="8678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endParaRPr lang="en-US" altLang="zh-CN" sz="2200" b="1"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endParaRPr lang="en-US" altLang="zh-CN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63513" y="1484784"/>
            <a:ext cx="8132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</a:rPr>
              <a:t>对于某些栏目的填写，会在页面底端给出相应的提示信息；同时有些栏目的填写是通过点左边的代码进行选择，如下图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“推荐</a:t>
            </a:r>
            <a:r>
              <a:rPr lang="zh-CN" altLang="en-US" sz="2000" b="1" dirty="0">
                <a:solidFill>
                  <a:srgbClr val="FF0000"/>
                </a:solidFill>
              </a:rPr>
              <a:t>单位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</a:rPr>
              <a:t>的填写。</a:t>
            </a:r>
            <a:endParaRPr lang="zh-CN" altLang="en-US" sz="2000" b="1" dirty="0">
              <a:solidFill>
                <a:srgbClr val="FF6600"/>
              </a:solidFill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" y="2348706"/>
            <a:ext cx="887253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8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72752B37-74C3-4B03-B392-A26B9F09F27C}" type="slidenum">
              <a:rPr lang="en-US" altLang="zh-CN" sz="1400"/>
              <a:pPr algn="r" eaLnBrk="1" hangingPunct="1"/>
              <a:t>32</a:t>
            </a:fld>
            <a:endParaRPr lang="en-US" altLang="zh-CN" sz="1400"/>
          </a:p>
        </p:txBody>
      </p:sp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100013" y="711101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使用说明：代码选择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63513" y="1952625"/>
            <a:ext cx="8678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endParaRPr lang="en-US" altLang="zh-CN" sz="2200" b="1">
              <a:latin typeface="黑体" pitchFamily="49" charset="-122"/>
              <a:ea typeface="黑体" pitchFamily="49" charset="-122"/>
            </a:endParaRPr>
          </a:p>
          <a:p>
            <a:pPr algn="l" eaLnBrk="1" hangingPunct="1"/>
            <a:endParaRPr lang="en-US" altLang="zh-CN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0013" y="1412776"/>
            <a:ext cx="8132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</a:rPr>
              <a:t>更有贴心的模糊搜索功能，在</a:t>
            </a:r>
            <a:r>
              <a:rPr lang="en-US" altLang="zh-CN" sz="2000" b="1" dirty="0">
                <a:solidFill>
                  <a:srgbClr val="FF0000"/>
                </a:solidFill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</a:rPr>
              <a:t>查询</a:t>
            </a:r>
            <a:r>
              <a:rPr lang="en-US" altLang="zh-CN" sz="2000" b="1" dirty="0">
                <a:solidFill>
                  <a:srgbClr val="FF0000"/>
                </a:solidFill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</a:rPr>
              <a:t>按钮左边有一个输入框，快速检索代码。</a:t>
            </a:r>
            <a:endParaRPr lang="zh-CN" altLang="en-US" sz="2000" b="1" dirty="0">
              <a:solidFill>
                <a:srgbClr val="FF6600"/>
              </a:solidFill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7" y="2206625"/>
            <a:ext cx="88106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7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AB3FDF1-CE8B-45D8-80D1-C76C9B65285A}" type="slidenum">
              <a:rPr lang="en-US" altLang="zh-CN" smtClean="0"/>
              <a:pPr eaLnBrk="1" hangingPunct="1"/>
              <a:t>33</a:t>
            </a:fld>
            <a:endParaRPr lang="en-US" altLang="zh-CN" smtClean="0"/>
          </a:p>
        </p:txBody>
      </p:sp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213631" y="750886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使用说明：多条记录填写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15516" y="1452562"/>
            <a:ext cx="8132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项目在“完成人”，“完成单位”，“获奖情况表”界面下，点击</a:t>
            </a: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</a:rPr>
              <a:t>[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编辑</a:t>
            </a: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</a:rPr>
              <a:t>]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按钮，在功能区域会出现</a:t>
            </a: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</a:rPr>
              <a:t>[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增加</a:t>
            </a: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</a:rPr>
              <a:t>]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与</a:t>
            </a: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</a:rPr>
              <a:t>[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删除</a:t>
            </a: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</a:rPr>
              <a:t>] 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按钮，右边的蓝色箭头能够调整顺序或排名。</a:t>
            </a:r>
            <a:endParaRPr lang="zh-CN" altLang="en-US" sz="2000" b="1" dirty="0">
              <a:solidFill>
                <a:srgbClr val="FF6600"/>
              </a:solidFill>
              <a:latin typeface="宋体" pitchFamily="2" charset="-122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7" y="2636912"/>
            <a:ext cx="8772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7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5AEEC12-D6E7-4287-BC7D-90FD4F3C8CCE}" type="slidenum">
              <a:rPr lang="en-US" altLang="zh-CN" smtClean="0"/>
              <a:pPr eaLnBrk="1" hangingPunct="1"/>
              <a:t>34</a:t>
            </a:fld>
            <a:endParaRPr lang="en-US" altLang="zh-CN" smtClean="0"/>
          </a:p>
        </p:txBody>
      </p:sp>
      <p:sp>
        <p:nvSpPr>
          <p:cNvPr id="499714" name="Text Box 2"/>
          <p:cNvSpPr txBox="1">
            <a:spLocks noChangeArrowheads="1"/>
          </p:cNvSpPr>
          <p:nvPr/>
        </p:nvSpPr>
        <p:spPr bwMode="auto">
          <a:xfrm>
            <a:off x="123825" y="711101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使用说明：文档检查保护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98463" y="1412776"/>
            <a:ext cx="7893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推荐书填写完毕，点击专用工具条中的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[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检查保护</a:t>
            </a:r>
            <a:r>
              <a:rPr lang="en-US" altLang="zh-CN" sz="2000" b="1" dirty="0">
                <a:solidFill>
                  <a:srgbClr val="FF0000"/>
                </a:solidFill>
                <a:ea typeface="黑体" pitchFamily="49" charset="-122"/>
              </a:rPr>
              <a:t>]</a:t>
            </a:r>
            <a:r>
              <a:rPr lang="zh-CN" altLang="en-US" sz="2000" b="1" dirty="0">
                <a:solidFill>
                  <a:srgbClr val="FF0000"/>
                </a:solidFill>
                <a:ea typeface="黑体" pitchFamily="49" charset="-122"/>
              </a:rPr>
              <a:t>按钮，对所填推荐书进行完整性检查，如有遗漏或不满足要求的会出现提示信息。</a:t>
            </a: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40868"/>
            <a:ext cx="885348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34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48762E9-AC6C-4AAC-8F5D-A22FE1A49772}" type="slidenum">
              <a:rPr lang="en-US" altLang="zh-CN" smtClean="0"/>
              <a:pPr eaLnBrk="1" hangingPunct="1"/>
              <a:t>35</a:t>
            </a:fld>
            <a:endParaRPr lang="en-US" altLang="zh-CN" smtClean="0"/>
          </a:p>
        </p:txBody>
      </p:sp>
      <p:sp>
        <p:nvSpPr>
          <p:cNvPr id="505858" name="Text Box 2"/>
          <p:cNvSpPr txBox="1">
            <a:spLocks noChangeArrowheads="1"/>
          </p:cNvSpPr>
          <p:nvPr/>
        </p:nvSpPr>
        <p:spPr bwMode="auto">
          <a:xfrm>
            <a:off x="111597" y="700088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使用说明：文档检查保护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07963" y="1401763"/>
            <a:ext cx="761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填写好的推荐书如果检查成功，系统会提示设置密码。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988840"/>
            <a:ext cx="878363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8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B055DA7-ED91-49B7-8C03-7B01D8353375}" type="slidenum">
              <a:rPr lang="en-US" altLang="zh-CN" smtClean="0"/>
              <a:pPr eaLnBrk="1" hangingPunct="1"/>
              <a:t>36</a:t>
            </a:fld>
            <a:endParaRPr lang="en-US" altLang="zh-CN" smtClean="0"/>
          </a:p>
        </p:txBody>
      </p:sp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122238" y="692696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使用说明：文档检查保护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17550" y="1374775"/>
            <a:ext cx="6613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密码设置成功后，推荐书中会生成水印。</a:t>
            </a:r>
            <a:endParaRPr lang="zh-CN" altLang="en-US" b="1" dirty="0">
              <a:solidFill>
                <a:srgbClr val="FF6600"/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0" y="1988840"/>
            <a:ext cx="86772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D3BD71D-ADDC-40A5-B753-AD1ED183864D}" type="slidenum">
              <a:rPr lang="en-US" altLang="zh-CN" smtClean="0"/>
              <a:pPr eaLnBrk="1" hangingPunct="1"/>
              <a:t>37</a:t>
            </a:fld>
            <a:endParaRPr lang="en-US" altLang="zh-CN" smtClean="0"/>
          </a:p>
        </p:txBody>
      </p:sp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122237" y="908720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使用说明：生成数据文件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28365" y="1738313"/>
            <a:ext cx="8847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文档检查完成后，便可在模板文档所在的文件夹生成上报文件。</a:t>
            </a:r>
          </a:p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将生成的文件上传到教育部网络申报系统。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816932"/>
            <a:ext cx="39433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52825"/>
            <a:ext cx="56483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0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C406366-FF59-4F99-839B-0D43DF0C5750}" type="slidenum">
              <a:rPr lang="en-US" altLang="zh-CN" smtClean="0"/>
              <a:pPr eaLnBrk="1" hangingPunct="1"/>
              <a:t>38</a:t>
            </a:fld>
            <a:endParaRPr lang="en-US" altLang="zh-CN" smtClean="0"/>
          </a:p>
        </p:txBody>
      </p:sp>
      <p:sp>
        <p:nvSpPr>
          <p:cNvPr id="508930" name="Text Box 2"/>
          <p:cNvSpPr txBox="1">
            <a:spLocks noChangeArrowheads="1"/>
          </p:cNvSpPr>
          <p:nvPr/>
        </p:nvSpPr>
        <p:spPr bwMode="auto">
          <a:xfrm>
            <a:off x="115789" y="793751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使用说明：文档解锁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47874" y="1556792"/>
            <a:ext cx="7537641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l" eaLnBrk="1" hangingPunct="1"/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1. 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</a:rPr>
              <a:t>未经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过检查保护的申请书可直接进行修改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.</a:t>
            </a:r>
            <a:endParaRPr lang="en-US" altLang="zh-CN" sz="2400" b="1" dirty="0">
              <a:solidFill>
                <a:srgbClr val="FF0000"/>
              </a:solidFill>
              <a:ea typeface="黑体" pitchFamily="49" charset="-122"/>
            </a:endParaRPr>
          </a:p>
          <a:p>
            <a:pPr algn="l" eaLnBrk="1" hangingPunct="1"/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经过检查保护后的申请书，需点击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解除保护</a:t>
            </a:r>
            <a:r>
              <a:rPr lang="en-US" altLang="zh-CN" sz="2400" b="1" dirty="0">
                <a:solidFill>
                  <a:srgbClr val="FF0000"/>
                </a:solidFill>
                <a:ea typeface="黑体" pitchFamily="49" charset="-122"/>
              </a:rPr>
              <a:t>]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按钮，</a:t>
            </a:r>
          </a:p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输入正确密码后才能进行修改。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244850"/>
            <a:ext cx="85772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08" y="5229200"/>
            <a:ext cx="37909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054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C406366-FF59-4F99-839B-0D43DF0C5750}" type="slidenum">
              <a:rPr lang="en-US" altLang="zh-CN" smtClean="0"/>
              <a:pPr eaLnBrk="1" hangingPunct="1"/>
              <a:t>39</a:t>
            </a:fld>
            <a:endParaRPr lang="en-US" altLang="zh-CN" smtClean="0"/>
          </a:p>
        </p:txBody>
      </p:sp>
      <p:sp>
        <p:nvSpPr>
          <p:cNvPr id="3" name="矩形 2"/>
          <p:cNvSpPr/>
          <p:nvPr/>
        </p:nvSpPr>
        <p:spPr>
          <a:xfrm>
            <a:off x="2364327" y="2765732"/>
            <a:ext cx="4163319" cy="924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/>
              <a:t>010-62514679</a:t>
            </a:r>
            <a:endParaRPr lang="zh-CN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2777815" y="4079731"/>
            <a:ext cx="3336343" cy="7807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技术</a:t>
            </a:r>
            <a:r>
              <a:rPr lang="zh-CN" alt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支持电话</a:t>
            </a:r>
            <a:endParaRPr lang="zh-CN" altLang="en-US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664804"/>
            <a:ext cx="8676964" cy="7807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教育部科技发展中心成果</a:t>
            </a:r>
            <a:r>
              <a:rPr lang="zh-CN" alt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专利处电话</a:t>
            </a:r>
          </a:p>
        </p:txBody>
      </p:sp>
      <p:sp>
        <p:nvSpPr>
          <p:cNvPr id="7" name="矩形 6"/>
          <p:cNvSpPr/>
          <p:nvPr/>
        </p:nvSpPr>
        <p:spPr>
          <a:xfrm>
            <a:off x="2364327" y="5180659"/>
            <a:ext cx="4163319" cy="924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/>
              <a:t>010-68948156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4018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4882303-5EDC-4EB8-A3EE-7E398D5ECED7}" type="slidenum">
              <a:rPr lang="en-US" altLang="zh-CN" smtClean="0"/>
              <a:pPr eaLnBrk="1" hangingPunct="1"/>
              <a:t>4</a:t>
            </a:fld>
            <a:endParaRPr lang="en-US" altLang="zh-CN" smtClean="0"/>
          </a:p>
        </p:txBody>
      </p:sp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122238" y="963129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需重点阅读的材料</a:t>
            </a:r>
          </a:p>
        </p:txBody>
      </p:sp>
      <p:sp>
        <p:nvSpPr>
          <p:cNvPr id="2" name="矩形 1"/>
          <p:cNvSpPr/>
          <p:nvPr/>
        </p:nvSpPr>
        <p:spPr>
          <a:xfrm>
            <a:off x="143508" y="1879664"/>
            <a:ext cx="8676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1.《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教育部办公厅关于推荐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2014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年度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高等学校科学研究优秀成果奖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科学技术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)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的通知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》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（教技发厅函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〔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2014〕5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号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）</a:t>
            </a:r>
            <a:r>
              <a:rPr lang="zh-CN" altLang="en-US" dirty="0">
                <a:solidFill>
                  <a:schemeClr val="accent2"/>
                </a:solidFill>
              </a:rPr>
              <a:t> 对年度申报工作进行总体部署。</a:t>
            </a:r>
          </a:p>
        </p:txBody>
      </p:sp>
      <p:sp>
        <p:nvSpPr>
          <p:cNvPr id="3" name="矩形 2"/>
          <p:cNvSpPr/>
          <p:nvPr/>
        </p:nvSpPr>
        <p:spPr>
          <a:xfrm>
            <a:off x="158748" y="3468369"/>
            <a:ext cx="879792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2.《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推荐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2014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年度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高等学校科学研究优秀成果奖（科学技术）的具体要求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》</a:t>
            </a:r>
          </a:p>
          <a:p>
            <a:pPr algn="l">
              <a:defRPr/>
            </a:pPr>
            <a:r>
              <a:rPr lang="zh-CN" altLang="en-US" dirty="0">
                <a:solidFill>
                  <a:schemeClr val="accent2"/>
                </a:solidFill>
              </a:rPr>
              <a:t>对申报项目的具体内容要求及相关规定，应严格按照相关要求准备推荐材料。</a:t>
            </a:r>
          </a:p>
        </p:txBody>
      </p:sp>
      <p:sp>
        <p:nvSpPr>
          <p:cNvPr id="4" name="矩形 3"/>
          <p:cNvSpPr/>
          <p:nvPr/>
        </p:nvSpPr>
        <p:spPr>
          <a:xfrm>
            <a:off x="143508" y="5543827"/>
            <a:ext cx="866226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3.《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高等学校科学研究优秀成果奖（科学技术）推荐工作手册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》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</a:rPr>
              <a:t> </a:t>
            </a:r>
          </a:p>
          <a:p>
            <a:pPr algn="l">
              <a:defRPr/>
            </a:pPr>
            <a:r>
              <a:rPr lang="zh-CN" altLang="en-US" dirty="0">
                <a:solidFill>
                  <a:schemeClr val="accent2"/>
                </a:solidFill>
              </a:rPr>
              <a:t>推荐书主件和附件材料的具体填写说明。</a:t>
            </a:r>
          </a:p>
        </p:txBody>
      </p:sp>
    </p:spTree>
    <p:extLst>
      <p:ext uri="{BB962C8B-B14F-4D97-AF65-F5344CB8AC3E}">
        <p14:creationId xmlns:p14="http://schemas.microsoft.com/office/powerpoint/2010/main" val="338105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C4C57A2-0792-4325-9DA9-F828138311EA}" type="slidenum">
              <a:rPr lang="en-US" altLang="zh-CN" smtClean="0"/>
              <a:pPr eaLnBrk="1" hangingPunct="1"/>
              <a:t>5</a:t>
            </a:fld>
            <a:endParaRPr lang="en-US" altLang="zh-CN" smtClean="0"/>
          </a:p>
        </p:txBody>
      </p:sp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0" y="930275"/>
            <a:ext cx="484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推荐书组成及准备</a:t>
            </a: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844824"/>
            <a:ext cx="57721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6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323BD1A9-630D-4A3D-B5A4-7789D126D19B}" type="slidenum">
              <a:rPr lang="en-US" altLang="zh-CN" sz="1400"/>
              <a:pPr algn="r" eaLnBrk="1" hangingPunct="1"/>
              <a:t>6</a:t>
            </a:fld>
            <a:endParaRPr lang="en-US" altLang="zh-CN" sz="140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22238" y="944724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网络申报系统功能</a:t>
            </a:r>
          </a:p>
        </p:txBody>
      </p:sp>
      <p:sp>
        <p:nvSpPr>
          <p:cNvPr id="2" name="矩形 1"/>
          <p:cNvSpPr/>
          <p:nvPr/>
        </p:nvSpPr>
        <p:spPr>
          <a:xfrm>
            <a:off x="460242" y="1646399"/>
            <a:ext cx="71689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网络申报系统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网址 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http://58.205.208.79/Cutech/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2238" y="2126322"/>
            <a:ext cx="902176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800" dirty="0" smtClean="0"/>
              <a:t>或登录科技发展中心</a:t>
            </a:r>
            <a:r>
              <a:rPr lang="zh-CN" altLang="en-US" sz="1800" dirty="0" smtClean="0"/>
              <a:t>网站 </a:t>
            </a:r>
            <a:r>
              <a:rPr lang="en-US" altLang="zh-CN" sz="1800" dirty="0" smtClean="0">
                <a:hlinkClick r:id="rId2"/>
              </a:rPr>
              <a:t>http://</a:t>
            </a:r>
            <a:r>
              <a:rPr lang="en-US" altLang="zh-CN" sz="1800" dirty="0" smtClean="0">
                <a:hlinkClick r:id="rId2"/>
              </a:rPr>
              <a:t>kjpj.cutech.edu.cn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，</a:t>
            </a:r>
            <a:r>
              <a:rPr lang="zh-CN" altLang="en-US" sz="1800" dirty="0" smtClean="0"/>
              <a:t>点击图中菜单进入</a:t>
            </a:r>
            <a:endParaRPr lang="zh-CN" alt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564904"/>
            <a:ext cx="645160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7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8F7F2D4-F9E2-43F0-AA46-9264EA7BCA06}" type="slidenum">
              <a:rPr lang="en-US" altLang="zh-CN" smtClean="0"/>
              <a:pPr eaLnBrk="1" hangingPunct="1"/>
              <a:t>7</a:t>
            </a:fld>
            <a:endParaRPr lang="en-US" altLang="zh-CN" smtClean="0"/>
          </a:p>
        </p:txBody>
      </p:sp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171971" y="814884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网络申报系统功能</a:t>
            </a:r>
          </a:p>
        </p:txBody>
      </p:sp>
      <p:sp>
        <p:nvSpPr>
          <p:cNvPr id="2" name="矩形 1"/>
          <p:cNvSpPr/>
          <p:nvPr/>
        </p:nvSpPr>
        <p:spPr>
          <a:xfrm>
            <a:off x="171016" y="1556792"/>
            <a:ext cx="8750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信息浏览及软件下载功能</a:t>
            </a:r>
          </a:p>
          <a:p>
            <a:pPr algn="l">
              <a:buFont typeface="Wingdings" pitchFamily="2" charset="2"/>
              <a:buChar char="l"/>
              <a:defRPr/>
            </a:pPr>
            <a:r>
              <a:rPr lang="zh-CN" altLang="en-US" dirty="0">
                <a:solidFill>
                  <a:srgbClr val="0000FF"/>
                </a:solidFill>
              </a:rPr>
              <a:t>通知公告</a:t>
            </a:r>
            <a:br>
              <a:rPr lang="zh-CN" altLang="en-US" dirty="0">
                <a:solidFill>
                  <a:srgbClr val="0000FF"/>
                </a:solidFill>
              </a:rPr>
            </a:br>
            <a:r>
              <a:rPr lang="zh-CN" altLang="en-US" dirty="0">
                <a:solidFill>
                  <a:schemeClr val="accent2"/>
                </a:solidFill>
              </a:rPr>
              <a:t>  浏览申报通知、填写要求及报送要求等。</a:t>
            </a:r>
          </a:p>
          <a:p>
            <a:pPr algn="l">
              <a:buFont typeface="Wingdings" pitchFamily="2" charset="2"/>
              <a:buChar char="l"/>
              <a:defRPr/>
            </a:pPr>
            <a:r>
              <a:rPr lang="zh-CN" altLang="en-US" dirty="0">
                <a:solidFill>
                  <a:srgbClr val="0000FF"/>
                </a:solidFill>
              </a:rPr>
              <a:t>政策法规</a:t>
            </a:r>
          </a:p>
          <a:p>
            <a:pPr algn="l">
              <a:defRPr/>
            </a:pPr>
            <a:r>
              <a:rPr lang="zh-CN" altLang="en-US" dirty="0">
                <a:solidFill>
                  <a:schemeClr val="accent2"/>
                </a:solidFill>
              </a:rPr>
              <a:t>   浏览奖励办法及实施细则。</a:t>
            </a:r>
          </a:p>
          <a:p>
            <a:pPr algn="l">
              <a:buFont typeface="Wingdings" pitchFamily="2" charset="2"/>
              <a:buChar char="l"/>
              <a:defRPr/>
            </a:pPr>
            <a:r>
              <a:rPr lang="zh-CN" altLang="en-US" dirty="0">
                <a:solidFill>
                  <a:srgbClr val="0000FF"/>
                </a:solidFill>
              </a:rPr>
              <a:t>软件下载</a:t>
            </a:r>
          </a:p>
          <a:p>
            <a:pPr algn="l">
              <a:defRPr/>
            </a:pPr>
            <a:r>
              <a:rPr lang="zh-CN" altLang="en-US" dirty="0">
                <a:solidFill>
                  <a:schemeClr val="accent2"/>
                </a:solidFill>
              </a:rPr>
              <a:t>  </a:t>
            </a:r>
            <a:r>
              <a:rPr lang="zh-CN" altLang="en-US" dirty="0" smtClean="0">
                <a:solidFill>
                  <a:schemeClr val="accent2"/>
                </a:solidFill>
              </a:rPr>
              <a:t>下载</a:t>
            </a:r>
            <a:r>
              <a:rPr lang="zh-CN" altLang="en-US" dirty="0">
                <a:solidFill>
                  <a:schemeClr val="accent2"/>
                </a:solidFill>
              </a:rPr>
              <a:t>推荐</a:t>
            </a:r>
            <a:r>
              <a:rPr lang="zh-CN" altLang="en-US" dirty="0" smtClean="0">
                <a:solidFill>
                  <a:schemeClr val="accent2"/>
                </a:solidFill>
              </a:rPr>
              <a:t>书模板</a:t>
            </a:r>
            <a:r>
              <a:rPr lang="zh-CN" altLang="en-US" dirty="0" smtClean="0">
                <a:solidFill>
                  <a:schemeClr val="accent2"/>
                </a:solidFill>
              </a:rPr>
              <a:t>、</a:t>
            </a:r>
            <a:r>
              <a:rPr lang="zh-CN" altLang="en-US" dirty="0">
                <a:solidFill>
                  <a:schemeClr val="accent2"/>
                </a:solidFill>
              </a:rPr>
              <a:t>使用手册等。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355309" y="5121188"/>
            <a:ext cx="8388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完成人报送电子版推荐书功能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zh-CN" altLang="en-US" dirty="0">
                <a:solidFill>
                  <a:schemeClr val="accent2"/>
                </a:solidFill>
              </a:rPr>
              <a:t>完成人通过网络申报系统上传、提交电子版推荐书和电子版附件，填写联系方式及项目简要信息。</a:t>
            </a:r>
          </a:p>
        </p:txBody>
      </p:sp>
    </p:spTree>
    <p:extLst>
      <p:ext uri="{BB962C8B-B14F-4D97-AF65-F5344CB8AC3E}">
        <p14:creationId xmlns:p14="http://schemas.microsoft.com/office/powerpoint/2010/main" val="300735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8610B43-D351-4CDA-9BB7-A389DD0C813A}" type="slidenum">
              <a:rPr lang="en-US" altLang="zh-CN" smtClean="0"/>
              <a:pPr eaLnBrk="1" hangingPunct="1"/>
              <a:t>8</a:t>
            </a:fld>
            <a:endParaRPr lang="en-US" altLang="zh-CN" smtClean="0"/>
          </a:p>
        </p:txBody>
      </p:sp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122238" y="908720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网络申报系统功能</a:t>
            </a:r>
          </a:p>
        </p:txBody>
      </p:sp>
      <p:sp>
        <p:nvSpPr>
          <p:cNvPr id="2" name="矩形 1"/>
          <p:cNvSpPr/>
          <p:nvPr/>
        </p:nvSpPr>
        <p:spPr>
          <a:xfrm>
            <a:off x="215516" y="1960906"/>
            <a:ext cx="8568952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推荐单位审核、推荐电子版推荐书功能</a:t>
            </a:r>
          </a:p>
          <a:p>
            <a:pPr algn="l">
              <a:defRPr/>
            </a:pPr>
            <a:r>
              <a:rPr lang="zh-CN" altLang="en-US" dirty="0">
                <a:solidFill>
                  <a:schemeClr val="accent2"/>
                </a:solidFill>
              </a:rPr>
              <a:t>推荐单位通过网络申报系统，按奖种为每个项目生成推荐号和校验码，审核和推荐电子版推荐书，填写推荐</a:t>
            </a:r>
            <a:r>
              <a:rPr lang="zh-CN" altLang="en-US" dirty="0" smtClean="0">
                <a:solidFill>
                  <a:schemeClr val="accent2"/>
                </a:solidFill>
              </a:rPr>
              <a:t>单位意见。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97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DAA6EE8-A9AF-4075-8D83-50CC46D49BA8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128546" y="944724"/>
            <a:ext cx="543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5.</a:t>
            </a:r>
            <a:r>
              <a:rPr lang="zh-CN" alt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推荐工作流程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808821"/>
            <a:ext cx="8154770" cy="430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2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14179C"/>
      </a:dk1>
      <a:lt1>
        <a:srgbClr val="FFFFFF"/>
      </a:lt1>
      <a:dk2>
        <a:srgbClr val="0774C5"/>
      </a:dk2>
      <a:lt2>
        <a:srgbClr val="B2B2B2"/>
      </a:lt2>
      <a:accent1>
        <a:srgbClr val="1CAE49"/>
      </a:accent1>
      <a:accent2>
        <a:srgbClr val="E57B1B"/>
      </a:accent2>
      <a:accent3>
        <a:srgbClr val="FFFFFF"/>
      </a:accent3>
      <a:accent4>
        <a:srgbClr val="0F1285"/>
      </a:accent4>
      <a:accent5>
        <a:srgbClr val="ABD3B1"/>
      </a:accent5>
      <a:accent6>
        <a:srgbClr val="CF6F17"/>
      </a:accent6>
      <a:hlink>
        <a:srgbClr val="3366FF"/>
      </a:hlink>
      <a:folHlink>
        <a:srgbClr val="9AC763"/>
      </a:folHlink>
    </a:clrScheme>
    <a:fontScheme name="1_Default Design">
      <a:majorFont>
        <a:latin typeface="Verdana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lnDef>
  </a:objectDefaults>
  <a:extraClrSchemeLst>
    <a:extraClrScheme>
      <a:clrScheme name="1_Default Design 1">
        <a:dk1>
          <a:srgbClr val="14179C"/>
        </a:dk1>
        <a:lt1>
          <a:srgbClr val="FFFFFF"/>
        </a:lt1>
        <a:dk2>
          <a:srgbClr val="0774C5"/>
        </a:dk2>
        <a:lt2>
          <a:srgbClr val="B2B2B2"/>
        </a:lt2>
        <a:accent1>
          <a:srgbClr val="1CAE49"/>
        </a:accent1>
        <a:accent2>
          <a:srgbClr val="E57B1B"/>
        </a:accent2>
        <a:accent3>
          <a:srgbClr val="FFFFFF"/>
        </a:accent3>
        <a:accent4>
          <a:srgbClr val="0F1285"/>
        </a:accent4>
        <a:accent5>
          <a:srgbClr val="ABD3B1"/>
        </a:accent5>
        <a:accent6>
          <a:srgbClr val="CF6F17"/>
        </a:accent6>
        <a:hlink>
          <a:srgbClr val="3366FF"/>
        </a:hlink>
        <a:folHlink>
          <a:srgbClr val="9AC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45A0F3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B0CDF8"/>
        </a:accent5>
        <a:accent6>
          <a:srgbClr val="2CA88E"/>
        </a:accent6>
        <a:hlink>
          <a:srgbClr val="4438DE"/>
        </a:hlink>
        <a:folHlink>
          <a:srgbClr val="55B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9970EA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CABBF3"/>
        </a:accent5>
        <a:accent6>
          <a:srgbClr val="2CA88E"/>
        </a:accent6>
        <a:hlink>
          <a:srgbClr val="4438DE"/>
        </a:hlink>
        <a:folHlink>
          <a:srgbClr val="94A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世界地图">
  <a:themeElements>
    <a:clrScheme name="世界地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世界地图">
      <a:majorFont>
        <a:latin typeface="Arial Rounded MT Bold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lnDef>
  </a:objectDefaults>
  <a:extraClrSchemeLst>
    <a:extraClrScheme>
      <a:clrScheme name="世界地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14604</TotalTime>
  <Pages>0</Pages>
  <Words>1378</Words>
  <Characters>0</Characters>
  <Application>Microsoft Office PowerPoint</Application>
  <DocSecurity>0</DocSecurity>
  <PresentationFormat>全屏显示(4:3)</PresentationFormat>
  <Lines>0</Lines>
  <Paragraphs>171</Paragraphs>
  <Slides>39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1_Default Design</vt:lpstr>
      <vt:lpstr>世界地图</vt:lpstr>
      <vt:lpstr>教育部科技评价与评审管理信息系统  科技奖励网络申报流程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GuildDesign Inc.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wxb</dc:creator>
  <cp:lastModifiedBy>Robert</cp:lastModifiedBy>
  <cp:revision>2386</cp:revision>
  <cp:lastPrinted>1899-12-30T00:00:00Z</cp:lastPrinted>
  <dcterms:created xsi:type="dcterms:W3CDTF">2004-07-21T02:43:03Z</dcterms:created>
  <dcterms:modified xsi:type="dcterms:W3CDTF">2014-07-09T12:34:23Z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2052-6.4.0.1931</vt:lpwstr>
  </property>
</Properties>
</file>